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Noto Sans T Chinese Bold" charset="1" panose="020B0800000000000000"/>
      <p:regular r:id="rId36"/>
    </p:embeddedFont>
    <p:embeddedFont>
      <p:font typeface="Noto Sans T Chinese" charset="1" panose="020B0500000000000000"/>
      <p:regular r:id="rId37"/>
    </p:embeddedFont>
    <p:embeddedFont>
      <p:font typeface="芫荽" charset="1" panose="00000000000000000000"/>
      <p:regular r:id="rId38"/>
    </p:embeddedFont>
    <p:embeddedFont>
      <p:font typeface="圓體" charset="1" panose="02000609000000000000"/>
      <p:regular r:id="rId39"/>
    </p:embeddedFont>
    <p:embeddedFont>
      <p:font typeface="杨任东竹石体" charset="1" panose="02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notesSlides/notesSlide2.xml" Type="http://schemas.openxmlformats.org/officeDocument/2006/relationships/notesSlide"/><Relationship Id="rId44" Target="notesSlides/notesSlide3.xml" Type="http://schemas.openxmlformats.org/officeDocument/2006/relationships/notesSlide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PH值過低（基質過酸）：</a:t>
            </a:r>
          </a:p>
          <a:p>
            <a:r>
              <a:rPr lang="en-US"/>
              <a:t>1.大多數營養素易於溶解，導致錳、鋁以及鐵元素過量</a:t>
            </a:r>
          </a:p>
          <a:p>
            <a:r>
              <a:rPr lang="en-US"/>
              <a:t>2.造成鎂缺乏，尤其是在低溫基質中</a:t>
            </a:r>
          </a:p>
          <a:p>
            <a:r>
              <a:rPr lang="en-US"/>
              <a:t>3.土壤普遍較貧瘠</a:t>
            </a:r>
          </a:p>
          <a:p>
            <a:r>
              <a:rPr lang="en-US"/>
              <a:t/>
            </a:r>
          </a:p>
          <a:p>
            <a:r>
              <a:rPr lang="en-US"/>
              <a:t>PH值過高（基質過鹼）：</a:t>
            </a:r>
          </a:p>
          <a:p>
            <a:r>
              <a:rPr lang="en-US"/>
              <a:t>1.元素不易溶解，導致鈣、鐵和磷酸鹽化合物沉積</a:t>
            </a:r>
          </a:p>
          <a:p>
            <a:r>
              <a:rPr lang="en-US"/>
              <a:t>2.減少了植物對錳、磷酸鹽和鐵的吸收，造成營養元素缺乏</a:t>
            </a:r>
          </a:p>
          <a:p>
            <a:r>
              <a:rPr lang="en-US"/>
              <a:t/>
            </a:r>
          </a:p>
          <a:p>
            <a:r>
              <a:rPr lang="en-US"/>
              <a:t>__________________________</a:t>
            </a:r>
          </a:p>
          <a:p>
            <a:r>
              <a:rPr lang="en-US"/>
              <a:t>硬水的隱憂:</a:t>
            </a:r>
          </a:p>
          <a:p>
            <a:r>
              <a:rPr lang="en-US"/>
              <a:t>硬水含有豐富的礦物質，這些礦物質在灌溉植物時可能殘留在土壤，會降低土壤的肥沃度，影響植物根系的吸收能力</a:t>
            </a:r>
          </a:p>
          <a:p>
            <a:r>
              <a:rPr lang="en-US"/>
              <a:t/>
            </a:r>
          </a:p>
          <a:p>
            <a:r>
              <a:rPr lang="en-US"/>
              <a:t>軟水的優越性:</a:t>
            </a:r>
          </a:p>
          <a:p>
            <a:r>
              <a:rPr lang="en-US"/>
              <a:t>軟水不含大量礦物質，更容易地被土壤吸收，為植物提供了更純淨、更易吸收的水分，有助於促進它們的生長和發育。</a:t>
            </a:r>
          </a:p>
          <a:p>
            <a:r>
              <a:rPr lang="en-US"/>
              <a:t/>
            </a:r>
          </a:p>
          <a:p>
            <a:r>
              <a:rPr lang="en-US"/>
              <a:t>TDS簡單說就是水中我們看不見的物質，他測量的是水的混濁度，也代表TDS值越低，水的純度越高。</a:t>
            </a:r>
          </a:p>
          <a:p>
            <a:r>
              <a:rPr lang="en-US"/>
              <a:t/>
            </a:r>
          </a:p>
          <a:p>
            <a:r>
              <a:rPr lang="en-US"/>
              <a:t>影響：高 TDS 會導致土壤鹽分過高，對馬鈴薯根系產生壓力，進而降低吸收效率和生長速度。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1.氯胺具有氧化性，會破壞馬鈴薯根系細胞結構，導致根系無法正常吸收水分和養分</a:t>
            </a:r>
          </a:p>
          <a:p>
            <a:r>
              <a:rPr lang="en-US"/>
              <a:t/>
            </a:r>
          </a:p>
          <a:p>
            <a:r>
              <a:rPr lang="en-US"/>
              <a:t>2.有益微生物受損：氯胺會抑制土壤中的有益微生物（如分解有機質的細菌）對馬鈴薯生長至關重要，微生物活性減少，會降低土壤的養分釋放能力，削弱馬鈴薯的養分供應。</a:t>
            </a:r>
          </a:p>
          <a:p>
            <a:r>
              <a:rPr lang="en-US"/>
              <a:t/>
            </a:r>
          </a:p>
          <a:p>
            <a:r>
              <a:rPr lang="en-US"/>
              <a:t>3.鹽分累積：氯胺會在土壤中積累鹽分，導致土壤鹽化問題。影響馬鈴薯根系的水分吸收</a:t>
            </a:r>
          </a:p>
          <a:p>
            <a:r>
              <a:rPr lang="en-US"/>
              <a:t/>
            </a:r>
          </a:p>
          <a:p>
            <a:r>
              <a:rPr lang="en-US"/>
              <a:t>建議控制範圍：灌溉水中的氯胺濃度應低於 0.5 mg/L。</a:t>
            </a:r>
          </a:p>
          <a:p>
            <a:r>
              <a:rPr lang="en-US"/>
              <a:t>_____________________________</a:t>
            </a:r>
          </a:p>
          <a:p>
            <a:r>
              <a:rPr lang="en-US"/>
              <a:t/>
            </a:r>
          </a:p>
          <a:p>
            <a:r>
              <a:rPr lang="en-US"/>
              <a:t>1.促進葉綠素形成：</a:t>
            </a:r>
          </a:p>
          <a:p>
            <a:r>
              <a:rPr lang="en-US"/>
              <a:t>適量的硫元素有助於葉綠素的形成，從而促進光合作用，增強馬鈴薯的抗病能力和整體健康。</a:t>
            </a:r>
          </a:p>
          <a:p>
            <a:r>
              <a:rPr lang="en-US"/>
              <a:t/>
            </a:r>
          </a:p>
          <a:p>
            <a:r>
              <a:rPr lang="en-US"/>
              <a:t>2酸化風險：</a:t>
            </a:r>
          </a:p>
          <a:p>
            <a:r>
              <a:rPr lang="en-US"/>
              <a:t>過量的硫酸鹽會增加土壤酸度，使馬鈴薯的根系更容易受到傷害，無法有效吸收養分</a:t>
            </a:r>
          </a:p>
          <a:p>
            <a:r>
              <a:rPr lang="en-US"/>
              <a:t/>
            </a:r>
          </a:p>
          <a:p>
            <a:r>
              <a:rPr lang="en-US"/>
              <a:t>補充:</a:t>
            </a:r>
          </a:p>
          <a:p>
            <a:r>
              <a:rPr lang="en-US"/>
              <a:t>土壤調節：若土壤因硫酸鹽而酸化，可以使用石灰來調節土壤的 pH，使其回到馬鈴薯適合的範圍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6.1 微生物營養來源：</a:t>
            </a:r>
          </a:p>
          <a:p>
            <a:r>
              <a:rPr lang="en-US"/>
              <a:t>適量的 DOC 可以促進有益微生物的增殖和活性，幫助土壤中有機質的分解與養分釋放，為馬鈴薯生長提供養分。</a:t>
            </a:r>
          </a:p>
          <a:p>
            <a:r>
              <a:rPr lang="en-US"/>
              <a:t/>
            </a:r>
          </a:p>
          <a:p>
            <a:r>
              <a:rPr lang="en-US"/>
              <a:t>2.強化抗病性：</a:t>
            </a:r>
          </a:p>
          <a:p>
            <a:r>
              <a:rPr lang="en-US"/>
              <a:t>一些有益微生物在 DOC 的促進下能夠生成抗病性代謝物，增強馬鈴薯對病原菌的抵抗能力。</a:t>
            </a:r>
          </a:p>
          <a:p>
            <a:r>
              <a:rPr lang="en-US"/>
              <a:t/>
            </a:r>
          </a:p>
          <a:p>
            <a:r>
              <a:rPr lang="en-US"/>
              <a:t>3.氧氣消耗增加：</a:t>
            </a:r>
          </a:p>
          <a:p>
            <a:r>
              <a:rPr lang="en-US"/>
              <a:t>過高的 DOC 會促進微生物過度增殖，導致土壤或水中的氧氣迅速消耗，引起缺氧情況。</a:t>
            </a:r>
          </a:p>
          <a:p>
            <a:r>
              <a:rPr lang="en-US"/>
              <a:t/>
            </a:r>
          </a:p>
          <a:p>
            <a:r>
              <a:rPr lang="en-US"/>
              <a:t>___________________________</a:t>
            </a:r>
          </a:p>
          <a:p>
            <a:r>
              <a:rPr lang="en-US"/>
              <a:t>7.1</a:t>
            </a:r>
          </a:p>
          <a:p>
            <a:r>
              <a:rPr lang="en-US"/>
              <a:t>細胞毒性：</a:t>
            </a:r>
          </a:p>
          <a:p>
            <a:r>
              <a:rPr lang="en-US"/>
              <a:t>THMs 有一定的細胞毒性，高濃度會損傷馬鈴薯根系細胞，使根系吸收水分和養分的能力下降，</a:t>
            </a:r>
          </a:p>
          <a:p>
            <a:r>
              <a:rPr lang="en-US"/>
              <a:t/>
            </a:r>
          </a:p>
          <a:p>
            <a:r>
              <a:rPr lang="en-US"/>
              <a:t>7.2</a:t>
            </a:r>
          </a:p>
          <a:p>
            <a:r>
              <a:rPr lang="en-US"/>
              <a:t>植株健康受損：</a:t>
            </a:r>
          </a:p>
          <a:p>
            <a:r>
              <a:rPr lang="en-US"/>
              <a:t>由於根部受損，而抑制葉片生長和光合作用，從而降低馬鈴薯的產量。</a:t>
            </a:r>
          </a:p>
          <a:p>
            <a:r>
              <a:rPr lang="en-US"/>
              <a:t>生長遲緩：</a:t>
            </a:r>
          </a:p>
          <a:p>
            <a:r>
              <a:rPr lang="en-US"/>
              <a:t>高濃度的 THMs 會導致作物生長遲緩，葉片易黃化甚至早期枯萎，導致塊莖發育不完全，產量和品質下降。</a:t>
            </a:r>
          </a:p>
          <a:p>
            <a:r>
              <a:rPr lang="en-US"/>
              <a:t/>
            </a:r>
          </a:p>
          <a:p>
            <a:r>
              <a:rPr lang="en-US"/>
              <a:t>建議控制範圍：灌溉水中的 THMs 濃度應控制在 10 µg/L 以下，以盡量減少對根系及土壤生態的負面影響</a:t>
            </a:r>
          </a:p>
          <a:p>
            <a:r>
              <a:rPr lang="en-US"/>
              <a:t/>
            </a:r>
          </a:p>
          <a:p>
            <a:r>
              <a:rPr lang="en-US"/>
              <a:t>____________________________</a:t>
            </a:r>
          </a:p>
          <a:p>
            <a:r>
              <a:rPr lang="en-US"/>
              <a:t>8.1</a:t>
            </a:r>
          </a:p>
          <a:p>
            <a:r>
              <a:rPr lang="en-US"/>
              <a:t>遮擋光線：</a:t>
            </a:r>
          </a:p>
          <a:p>
            <a:r>
              <a:rPr lang="en-US"/>
              <a:t>懸浮顆粒可能在灌溉後殘留於葉片表面，阻礙光線進入葉片，減少光合作用效率，進而影響馬鈴薯的生長和產量。</a:t>
            </a:r>
          </a:p>
          <a:p>
            <a:r>
              <a:rPr lang="en-US"/>
              <a:t/>
            </a:r>
          </a:p>
          <a:p>
            <a:r>
              <a:rPr lang="en-US"/>
              <a:t>葉片污染和呼吸影響：</a:t>
            </a:r>
          </a:p>
          <a:p>
            <a:r>
              <a:rPr lang="en-US"/>
              <a:t>沉積的顆粒物還會堵塞葉片的氣孔，影響葉片的呼吸作用，使馬鈴薯無法順暢地進行氣體交換，造成葉片發黃、發育遲緩等現象。</a:t>
            </a:r>
          </a:p>
          <a:p>
            <a:r>
              <a:rPr lang="en-US"/>
              <a:t/>
            </a:r>
          </a:p>
          <a:p>
            <a:r>
              <a:rPr lang="en-US"/>
              <a:t>8.2</a:t>
            </a:r>
          </a:p>
          <a:p>
            <a:r>
              <a:rPr lang="en-US"/>
              <a:t>顆粒沉積：</a:t>
            </a:r>
          </a:p>
          <a:p>
            <a:r>
              <a:rPr lang="en-US"/>
              <a:t>固體顆粒可能在灌溉後沉積在土壤表層，減少水分的滲透和土壤通氣。</a:t>
            </a:r>
          </a:p>
          <a:p>
            <a:r>
              <a:rPr lang="en-US"/>
              <a:t/>
            </a:r>
          </a:p>
          <a:p>
            <a:r>
              <a:rPr lang="en-US"/>
              <a:t>酸化風險：</a:t>
            </a:r>
          </a:p>
          <a:p>
            <a:r>
              <a:rPr lang="en-US"/>
              <a:t>某些懸浮顆粒中的有機物質分解後會釋放酸性物質，導致土壤 pH 下降，影響馬鈴薯對養分的吸收。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16" Target="../media/image75.png" Type="http://schemas.openxmlformats.org/officeDocument/2006/relationships/image"/><Relationship Id="rId17" Target="../media/image76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86138" y="1105757"/>
            <a:ext cx="11417008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8488067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371037">
            <a:off x="15355072" y="6569609"/>
            <a:ext cx="3076039" cy="3906082"/>
          </a:xfrm>
          <a:custGeom>
            <a:avLst/>
            <a:gdLst/>
            <a:ahLst/>
            <a:cxnLst/>
            <a:rect r="r" b="b" t="t" l="l"/>
            <a:pathLst>
              <a:path h="3906082" w="3076039">
                <a:moveTo>
                  <a:pt x="0" y="0"/>
                </a:moveTo>
                <a:lnTo>
                  <a:pt x="3076040" y="0"/>
                </a:lnTo>
                <a:lnTo>
                  <a:pt x="3076040" y="3906082"/>
                </a:lnTo>
                <a:lnTo>
                  <a:pt x="0" y="390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2081">
            <a:off x="206016" y="271899"/>
            <a:ext cx="2506653" cy="3370290"/>
          </a:xfrm>
          <a:custGeom>
            <a:avLst/>
            <a:gdLst/>
            <a:ahLst/>
            <a:cxnLst/>
            <a:rect r="r" b="b" t="t" l="l"/>
            <a:pathLst>
              <a:path h="3370290" w="2506653">
                <a:moveTo>
                  <a:pt x="0" y="0"/>
                </a:moveTo>
                <a:lnTo>
                  <a:pt x="2506653" y="0"/>
                </a:lnTo>
                <a:lnTo>
                  <a:pt x="2506653" y="3370291"/>
                </a:lnTo>
                <a:lnTo>
                  <a:pt x="0" y="3370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6138" y="3452321"/>
            <a:ext cx="14315724" cy="169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44"/>
              </a:lnSpc>
            </a:pPr>
            <a:r>
              <a:rPr lang="en-US" b="true" sz="11967" spc="-23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農作物的水質數據集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620162"/>
            <a:ext cx="6647274" cy="63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71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第七組 組員:  邱榮材 邱威誠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6138" y="5048250"/>
            <a:ext cx="143157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水質參數(for馬鈴薯)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2620" y="1856949"/>
            <a:ext cx="11302759" cy="8231401"/>
          </a:xfrm>
          <a:custGeom>
            <a:avLst/>
            <a:gdLst/>
            <a:ahLst/>
            <a:cxnLst/>
            <a:rect r="r" b="b" t="t" l="l"/>
            <a:pathLst>
              <a:path h="8231401" w="11302759">
                <a:moveTo>
                  <a:pt x="0" y="0"/>
                </a:moveTo>
                <a:lnTo>
                  <a:pt x="11302760" y="0"/>
                </a:lnTo>
                <a:lnTo>
                  <a:pt x="11302760" y="8231401"/>
                </a:lnTo>
                <a:lnTo>
                  <a:pt x="0" y="823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52230">
            <a:off x="14895905" y="-470684"/>
            <a:ext cx="6047784" cy="1440472"/>
          </a:xfrm>
          <a:custGeom>
            <a:avLst/>
            <a:gdLst/>
            <a:ahLst/>
            <a:cxnLst/>
            <a:rect r="r" b="b" t="t" l="l"/>
            <a:pathLst>
              <a:path h="1440472" w="6047784">
                <a:moveTo>
                  <a:pt x="0" y="0"/>
                </a:moveTo>
                <a:lnTo>
                  <a:pt x="6047785" y="0"/>
                </a:lnTo>
                <a:lnTo>
                  <a:pt x="6047785" y="1440472"/>
                </a:lnTo>
                <a:lnTo>
                  <a:pt x="0" y="1440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9368957">
            <a:off x="18680816" y="6715252"/>
            <a:ext cx="532515" cy="7143496"/>
          </a:xfrm>
          <a:custGeom>
            <a:avLst/>
            <a:gdLst/>
            <a:ahLst/>
            <a:cxnLst/>
            <a:rect r="r" b="b" t="t" l="l"/>
            <a:pathLst>
              <a:path h="7143496" w="532515">
                <a:moveTo>
                  <a:pt x="532515" y="7143496"/>
                </a:moveTo>
                <a:lnTo>
                  <a:pt x="0" y="7143496"/>
                </a:lnTo>
                <a:lnTo>
                  <a:pt x="0" y="0"/>
                </a:lnTo>
                <a:lnTo>
                  <a:pt x="532515" y="0"/>
                </a:lnTo>
                <a:lnTo>
                  <a:pt x="532515" y="7143496"/>
                </a:lnTo>
                <a:close/>
              </a:path>
            </a:pathLst>
          </a:custGeom>
          <a:blipFill>
            <a:blip r:embed="rId5">
              <a:alphaModFix amt="5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46075"/>
            <a:ext cx="454243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12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欄位</a:t>
            </a:r>
            <a:r>
              <a:rPr lang="en-US" sz="8000" spc="-12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圖形: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10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170" y="4530177"/>
            <a:ext cx="6727824" cy="5589269"/>
          </a:xfrm>
          <a:custGeom>
            <a:avLst/>
            <a:gdLst/>
            <a:ahLst/>
            <a:cxnLst/>
            <a:rect r="r" b="b" t="t" l="l"/>
            <a:pathLst>
              <a:path h="5589269" w="6727824">
                <a:moveTo>
                  <a:pt x="0" y="0"/>
                </a:moveTo>
                <a:lnTo>
                  <a:pt x="6727823" y="0"/>
                </a:lnTo>
                <a:lnTo>
                  <a:pt x="6727823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733448" y="7042802"/>
            <a:ext cx="29194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05347" y="4530177"/>
            <a:ext cx="6727824" cy="5589269"/>
          </a:xfrm>
          <a:custGeom>
            <a:avLst/>
            <a:gdLst/>
            <a:ahLst/>
            <a:cxnLst/>
            <a:rect r="r" b="b" t="t" l="l"/>
            <a:pathLst>
              <a:path h="5589269" w="6727824">
                <a:moveTo>
                  <a:pt x="0" y="0"/>
                </a:moveTo>
                <a:lnTo>
                  <a:pt x="6727824" y="0"/>
                </a:lnTo>
                <a:lnTo>
                  <a:pt x="6727824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7449" y="122209"/>
            <a:ext cx="7167027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不合理的值: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170" y="1852798"/>
            <a:ext cx="17070449" cy="226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在盒狀圖可以看到，ph值的某些值有一些不正常</a:t>
            </a:r>
          </a:p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強酸的ph值落在0~4、酸雨的ph值落在4~5、強鹼的PH值落在11~14</a:t>
            </a:r>
          </a:p>
          <a:p>
            <a:pPr algn="just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因為存在一些PH值不合理且check=1，刪掉後只保留ph值在4~10的index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813" y="6309994"/>
            <a:ext cx="2708374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106個不合理值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11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69550" y="317904"/>
            <a:ext cx="9998316" cy="9651192"/>
          </a:xfrm>
          <a:custGeom>
            <a:avLst/>
            <a:gdLst/>
            <a:ahLst/>
            <a:cxnLst/>
            <a:rect r="r" b="b" t="t" l="l"/>
            <a:pathLst>
              <a:path h="9651192" w="9998316">
                <a:moveTo>
                  <a:pt x="0" y="0"/>
                </a:moveTo>
                <a:lnTo>
                  <a:pt x="9998317" y="0"/>
                </a:lnTo>
                <a:lnTo>
                  <a:pt x="9998317" y="9651192"/>
                </a:lnTo>
                <a:lnTo>
                  <a:pt x="0" y="9651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12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32494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pairplot: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6602" y="355526"/>
            <a:ext cx="10443003" cy="9816423"/>
          </a:xfrm>
          <a:custGeom>
            <a:avLst/>
            <a:gdLst/>
            <a:ahLst/>
            <a:cxnLst/>
            <a:rect r="r" b="b" t="t" l="l"/>
            <a:pathLst>
              <a:path h="9816423" w="10443003">
                <a:moveTo>
                  <a:pt x="0" y="0"/>
                </a:moveTo>
                <a:lnTo>
                  <a:pt x="10443003" y="0"/>
                </a:lnTo>
                <a:lnTo>
                  <a:pt x="10443003" y="9816423"/>
                </a:lnTo>
                <a:lnTo>
                  <a:pt x="0" y="981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200" y="711657"/>
            <a:ext cx="6222728" cy="14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將PH值分成酸性鹼性，來看其他變數的分布: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874" y="3045360"/>
            <a:ext cx="6222728" cy="226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&lt;5.5</a:t>
            </a:r>
          </a:p>
          <a:p>
            <a:pPr algn="ctr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5.5~7.5</a:t>
            </a:r>
          </a:p>
          <a:p>
            <a:pPr algn="ctr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&gt;8.5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13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5731" y="0"/>
            <a:ext cx="9644062" cy="10287000"/>
          </a:xfrm>
          <a:custGeom>
            <a:avLst/>
            <a:gdLst/>
            <a:ahLst/>
            <a:cxnLst/>
            <a:rect r="r" b="b" t="t" l="l"/>
            <a:pathLst>
              <a:path h="10287000" w="9644062">
                <a:moveTo>
                  <a:pt x="0" y="0"/>
                </a:moveTo>
                <a:lnTo>
                  <a:pt x="9644063" y="0"/>
                </a:lnTo>
                <a:lnTo>
                  <a:pt x="9644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879" y="866775"/>
            <a:ext cx="5267474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199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correlation heatmap: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14 頁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3000" y="0"/>
            <a:ext cx="9078277" cy="10287000"/>
          </a:xfrm>
          <a:custGeom>
            <a:avLst/>
            <a:gdLst/>
            <a:ahLst/>
            <a:cxnLst/>
            <a:rect r="r" b="b" t="t" l="l"/>
            <a:pathLst>
              <a:path h="10287000" w="9078277">
                <a:moveTo>
                  <a:pt x="0" y="0"/>
                </a:moveTo>
                <a:lnTo>
                  <a:pt x="9078277" y="0"/>
                </a:lnTo>
                <a:lnTo>
                  <a:pt x="90782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7675" y="1778202"/>
            <a:ext cx="6174300" cy="278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80"/>
              </a:lnSpc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增加特徵:</a:t>
            </a:r>
          </a:p>
          <a:p>
            <a:pPr algn="just" marL="820421" indent="-410210" lvl="1">
              <a:lnSpc>
                <a:spcPts val="6080"/>
              </a:lnSpc>
              <a:buFont typeface="Arial"/>
              <a:buChar char="•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硬度x硫酸鹽、</a:t>
            </a:r>
          </a:p>
          <a:p>
            <a:pPr algn="just" marL="820421" indent="-410210" lvl="1">
              <a:lnSpc>
                <a:spcPts val="4864"/>
              </a:lnSpc>
              <a:buFont typeface="Arial"/>
              <a:buChar char="•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</a:t>
            </a: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溶解固體x硫酸鹽、</a:t>
            </a:r>
          </a:p>
          <a:p>
            <a:pPr algn="just" marL="820421" indent="-410210" lvl="1">
              <a:lnSpc>
                <a:spcPts val="4864"/>
              </a:lnSpc>
              <a:buFont typeface="Arial"/>
              <a:buChar char="•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PHx硬度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234736"/>
            <a:ext cx="7542014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correlation heatmap: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15 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175" y="537527"/>
            <a:ext cx="43971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新增交互項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442" y="2398442"/>
            <a:ext cx="8722327" cy="2955243"/>
            <a:chOff x="0" y="0"/>
            <a:chExt cx="2297238" cy="778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7238" cy="778336"/>
            </a:xfrm>
            <a:custGeom>
              <a:avLst/>
              <a:gdLst/>
              <a:ahLst/>
              <a:cxnLst/>
              <a:rect r="r" b="b" t="t" l="l"/>
              <a:pathLst>
                <a:path h="778336" w="2297238">
                  <a:moveTo>
                    <a:pt x="45268" y="0"/>
                  </a:moveTo>
                  <a:lnTo>
                    <a:pt x="2251971" y="0"/>
                  </a:lnTo>
                  <a:cubicBezTo>
                    <a:pt x="2276971" y="0"/>
                    <a:pt x="2297238" y="20267"/>
                    <a:pt x="2297238" y="45268"/>
                  </a:cubicBezTo>
                  <a:lnTo>
                    <a:pt x="2297238" y="733068"/>
                  </a:lnTo>
                  <a:cubicBezTo>
                    <a:pt x="2297238" y="758069"/>
                    <a:pt x="2276971" y="778336"/>
                    <a:pt x="2251971" y="778336"/>
                  </a:cubicBezTo>
                  <a:lnTo>
                    <a:pt x="45268" y="778336"/>
                  </a:lnTo>
                  <a:cubicBezTo>
                    <a:pt x="20267" y="778336"/>
                    <a:pt x="0" y="758069"/>
                    <a:pt x="0" y="733068"/>
                  </a:cubicBezTo>
                  <a:lnTo>
                    <a:pt x="0" y="45268"/>
                  </a:lnTo>
                  <a:cubicBezTo>
                    <a:pt x="0" y="20267"/>
                    <a:pt x="20267" y="0"/>
                    <a:pt x="45268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7238" cy="816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16 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2436" y="933450"/>
            <a:ext cx="52483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介紹調整參數：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401" y="2745128"/>
            <a:ext cx="8575368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 DecisionTreeRegressor：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max_depth=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            # 限制樹的深度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min_samples_split=2-&gt;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# 最小分裂樣本數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min_samples_leaf:1-&gt;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# 最小葉子樣本數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77590" y="2398442"/>
            <a:ext cx="8524968" cy="6524011"/>
            <a:chOff x="0" y="0"/>
            <a:chExt cx="2245259" cy="17182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5259" cy="1718258"/>
            </a:xfrm>
            <a:custGeom>
              <a:avLst/>
              <a:gdLst/>
              <a:ahLst/>
              <a:cxnLst/>
              <a:rect r="r" b="b" t="t" l="l"/>
              <a:pathLst>
                <a:path h="1718258" w="2245259">
                  <a:moveTo>
                    <a:pt x="46315" y="0"/>
                  </a:moveTo>
                  <a:lnTo>
                    <a:pt x="2198944" y="0"/>
                  </a:lnTo>
                  <a:cubicBezTo>
                    <a:pt x="2224523" y="0"/>
                    <a:pt x="2245259" y="20736"/>
                    <a:pt x="2245259" y="46315"/>
                  </a:cubicBezTo>
                  <a:lnTo>
                    <a:pt x="2245259" y="1671943"/>
                  </a:lnTo>
                  <a:cubicBezTo>
                    <a:pt x="2245259" y="1684226"/>
                    <a:pt x="2240379" y="1696007"/>
                    <a:pt x="2231694" y="1704693"/>
                  </a:cubicBezTo>
                  <a:cubicBezTo>
                    <a:pt x="2223008" y="1713379"/>
                    <a:pt x="2211227" y="1718258"/>
                    <a:pt x="2198944" y="1718258"/>
                  </a:cubicBezTo>
                  <a:lnTo>
                    <a:pt x="46315" y="1718258"/>
                  </a:lnTo>
                  <a:cubicBezTo>
                    <a:pt x="20736" y="1718258"/>
                    <a:pt x="0" y="1697522"/>
                    <a:pt x="0" y="1671943"/>
                  </a:cubicBezTo>
                  <a:lnTo>
                    <a:pt x="0" y="46315"/>
                  </a:lnTo>
                  <a:cubicBezTo>
                    <a:pt x="0" y="20736"/>
                    <a:pt x="20736" y="0"/>
                    <a:pt x="46315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45259" cy="1756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8180" y="5725160"/>
            <a:ext cx="8656850" cy="3197293"/>
            <a:chOff x="0" y="0"/>
            <a:chExt cx="2279994" cy="8420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9994" cy="842085"/>
            </a:xfrm>
            <a:custGeom>
              <a:avLst/>
              <a:gdLst/>
              <a:ahLst/>
              <a:cxnLst/>
              <a:rect r="r" b="b" t="t" l="l"/>
              <a:pathLst>
                <a:path h="842085" w="2279994">
                  <a:moveTo>
                    <a:pt x="45610" y="0"/>
                  </a:moveTo>
                  <a:lnTo>
                    <a:pt x="2234384" y="0"/>
                  </a:lnTo>
                  <a:cubicBezTo>
                    <a:pt x="2246480" y="0"/>
                    <a:pt x="2258081" y="4805"/>
                    <a:pt x="2266635" y="13359"/>
                  </a:cubicBezTo>
                  <a:cubicBezTo>
                    <a:pt x="2275188" y="21912"/>
                    <a:pt x="2279994" y="33513"/>
                    <a:pt x="2279994" y="45610"/>
                  </a:cubicBezTo>
                  <a:lnTo>
                    <a:pt x="2279994" y="796476"/>
                  </a:lnTo>
                  <a:cubicBezTo>
                    <a:pt x="2279994" y="808572"/>
                    <a:pt x="2275188" y="820173"/>
                    <a:pt x="2266635" y="828727"/>
                  </a:cubicBezTo>
                  <a:cubicBezTo>
                    <a:pt x="2258081" y="837280"/>
                    <a:pt x="2246480" y="842085"/>
                    <a:pt x="2234384" y="842085"/>
                  </a:cubicBezTo>
                  <a:lnTo>
                    <a:pt x="45610" y="842085"/>
                  </a:lnTo>
                  <a:cubicBezTo>
                    <a:pt x="33513" y="842085"/>
                    <a:pt x="21912" y="837280"/>
                    <a:pt x="13359" y="828727"/>
                  </a:cubicBezTo>
                  <a:cubicBezTo>
                    <a:pt x="4805" y="820173"/>
                    <a:pt x="0" y="808572"/>
                    <a:pt x="0" y="796476"/>
                  </a:cubicBezTo>
                  <a:lnTo>
                    <a:pt x="0" y="45610"/>
                  </a:lnTo>
                  <a:cubicBezTo>
                    <a:pt x="0" y="33513"/>
                    <a:pt x="4805" y="21912"/>
                    <a:pt x="13359" y="13359"/>
                  </a:cubicBezTo>
                  <a:cubicBezTo>
                    <a:pt x="21912" y="4805"/>
                    <a:pt x="33513" y="0"/>
                    <a:pt x="45610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79994" cy="880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9663" y="6071847"/>
            <a:ext cx="8575368" cy="221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 ExtraTreeRegressor：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max_depth=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         # 限制樹的深度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min_samples_split:2-&gt;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# 最小分裂樣本數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min_samples_leaf:1-&gt;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# 最小葉子樣本數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83572" y="2745128"/>
            <a:ext cx="8418986" cy="502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32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CatBoostRegressor：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iterations=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2000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    # 增加樹的數量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learning_rate=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0.03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# 新增學習率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depth=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                   # 增加深度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l2_leaf_reg=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        # 正則化係數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bagging_temperature=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0.8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# 適度多樣性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early_stopping_rounds=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# 避免過度訓練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17 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48506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介紹調整參數：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9064" y="2181667"/>
            <a:ext cx="15100167" cy="3156442"/>
            <a:chOff x="0" y="0"/>
            <a:chExt cx="3976999" cy="831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76999" cy="831326"/>
            </a:xfrm>
            <a:custGeom>
              <a:avLst/>
              <a:gdLst/>
              <a:ahLst/>
              <a:cxnLst/>
              <a:rect r="r" b="b" t="t" l="l"/>
              <a:pathLst>
                <a:path h="831326" w="3976999">
                  <a:moveTo>
                    <a:pt x="26148" y="0"/>
                  </a:moveTo>
                  <a:lnTo>
                    <a:pt x="3950851" y="0"/>
                  </a:lnTo>
                  <a:cubicBezTo>
                    <a:pt x="3957786" y="0"/>
                    <a:pt x="3964436" y="2755"/>
                    <a:pt x="3969340" y="7659"/>
                  </a:cubicBezTo>
                  <a:cubicBezTo>
                    <a:pt x="3974244" y="12562"/>
                    <a:pt x="3976999" y="19213"/>
                    <a:pt x="3976999" y="26148"/>
                  </a:cubicBezTo>
                  <a:lnTo>
                    <a:pt x="3976999" y="805178"/>
                  </a:lnTo>
                  <a:cubicBezTo>
                    <a:pt x="3976999" y="812113"/>
                    <a:pt x="3974244" y="818764"/>
                    <a:pt x="3969340" y="823668"/>
                  </a:cubicBezTo>
                  <a:cubicBezTo>
                    <a:pt x="3964436" y="828572"/>
                    <a:pt x="3957786" y="831326"/>
                    <a:pt x="3950851" y="831326"/>
                  </a:cubicBezTo>
                  <a:lnTo>
                    <a:pt x="26148" y="831326"/>
                  </a:lnTo>
                  <a:cubicBezTo>
                    <a:pt x="19213" y="831326"/>
                    <a:pt x="12562" y="828572"/>
                    <a:pt x="7659" y="823668"/>
                  </a:cubicBezTo>
                  <a:cubicBezTo>
                    <a:pt x="2755" y="818764"/>
                    <a:pt x="0" y="812113"/>
                    <a:pt x="0" y="805178"/>
                  </a:cubicBezTo>
                  <a:lnTo>
                    <a:pt x="0" y="26148"/>
                  </a:lnTo>
                  <a:cubicBezTo>
                    <a:pt x="0" y="19213"/>
                    <a:pt x="2755" y="12562"/>
                    <a:pt x="7659" y="7659"/>
                  </a:cubicBezTo>
                  <a:cubicBezTo>
                    <a:pt x="12562" y="2755"/>
                    <a:pt x="19213" y="0"/>
                    <a:pt x="26148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76999" cy="869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13824" y="2288458"/>
            <a:ext cx="9699404" cy="27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RandomForestRegressor：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n_estimators=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# 增加樹的數量（預設 100）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max_depth=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   # 限制樹的深度，避免過度擬合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min_samples_split:2-&gt;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# 最小分裂的樣本數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min_samples_leaf:1-&gt;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  # 最小葉子節點的樣本數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09064" y="5996472"/>
            <a:ext cx="15100167" cy="3261828"/>
            <a:chOff x="0" y="0"/>
            <a:chExt cx="3976999" cy="859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76999" cy="859082"/>
            </a:xfrm>
            <a:custGeom>
              <a:avLst/>
              <a:gdLst/>
              <a:ahLst/>
              <a:cxnLst/>
              <a:rect r="r" b="b" t="t" l="l"/>
              <a:pathLst>
                <a:path h="859082" w="3976999">
                  <a:moveTo>
                    <a:pt x="26148" y="0"/>
                  </a:moveTo>
                  <a:lnTo>
                    <a:pt x="3950851" y="0"/>
                  </a:lnTo>
                  <a:cubicBezTo>
                    <a:pt x="3957786" y="0"/>
                    <a:pt x="3964436" y="2755"/>
                    <a:pt x="3969340" y="7659"/>
                  </a:cubicBezTo>
                  <a:cubicBezTo>
                    <a:pt x="3974244" y="12562"/>
                    <a:pt x="3976999" y="19213"/>
                    <a:pt x="3976999" y="26148"/>
                  </a:cubicBezTo>
                  <a:lnTo>
                    <a:pt x="3976999" y="832934"/>
                  </a:lnTo>
                  <a:cubicBezTo>
                    <a:pt x="3976999" y="839869"/>
                    <a:pt x="3974244" y="846520"/>
                    <a:pt x="3969340" y="851424"/>
                  </a:cubicBezTo>
                  <a:cubicBezTo>
                    <a:pt x="3964436" y="856327"/>
                    <a:pt x="3957786" y="859082"/>
                    <a:pt x="3950851" y="859082"/>
                  </a:cubicBezTo>
                  <a:lnTo>
                    <a:pt x="26148" y="859082"/>
                  </a:lnTo>
                  <a:cubicBezTo>
                    <a:pt x="19213" y="859082"/>
                    <a:pt x="12562" y="856327"/>
                    <a:pt x="7659" y="851424"/>
                  </a:cubicBezTo>
                  <a:cubicBezTo>
                    <a:pt x="2755" y="846520"/>
                    <a:pt x="0" y="839869"/>
                    <a:pt x="0" y="832934"/>
                  </a:cubicBezTo>
                  <a:lnTo>
                    <a:pt x="0" y="26148"/>
                  </a:lnTo>
                  <a:cubicBezTo>
                    <a:pt x="0" y="19213"/>
                    <a:pt x="2755" y="12562"/>
                    <a:pt x="7659" y="7659"/>
                  </a:cubicBezTo>
                  <a:cubicBezTo>
                    <a:pt x="12562" y="2755"/>
                    <a:pt x="19213" y="0"/>
                    <a:pt x="26148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976999" cy="897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13824" y="7058426"/>
            <a:ext cx="9350198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KNeighborsClassifier：  #先對資料進行標準化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weights:'uniform'-&gt;</a:t>
            </a:r>
            <a:r>
              <a:rPr lang="en-US" sz="32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'distance'</a:t>
            </a:r>
            <a:r>
              <a:rPr lang="en-US" sz="32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, # 使用距離加權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18 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7014" y="933450"/>
            <a:ext cx="34986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原始模型: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65003" y="904875"/>
            <a:ext cx="8646200" cy="32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DecisionTreeRegressor      準確度: 0.5734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ExtraTreeRegressor             準確度: 0.5517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CatBoostRegressor               準確度:</a:t>
            </a:r>
            <a:r>
              <a:rPr lang="en-US" sz="33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0.6553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RandomForestRegressor   準確度: 0.6445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KNeighborsClassifier            準確度: 0.5363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88616"/>
            <a:ext cx="48508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調整模型參數：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5003" y="5655964"/>
            <a:ext cx="8646170" cy="32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DecisionTreeRegressor      準確度: 0.6429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ExtraTreeRegressor             準確度:  0.6213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CatBoostRegressor               準確度: </a:t>
            </a:r>
            <a:r>
              <a:rPr lang="en-US" sz="33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0.6630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RandomForestRegressor   準確度: 0.6321</a:t>
            </a:r>
          </a:p>
          <a:p>
            <a:pPr algn="l" marL="712473" indent="-356237" lvl="1">
              <a:lnSpc>
                <a:spcPts val="5280"/>
              </a:lnSpc>
              <a:buAutoNum type="arabicPeriod" startAt="1"/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KNeighborsClassifier            準確度: 0.6506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626562"/>
          <a:ext cx="14455079" cy="8226795"/>
        </p:xfrm>
        <a:graphic>
          <a:graphicData uri="http://schemas.openxmlformats.org/drawingml/2006/table">
            <a:tbl>
              <a:tblPr/>
              <a:tblGrid>
                <a:gridCol w="2409180"/>
                <a:gridCol w="2409180"/>
                <a:gridCol w="2409180"/>
                <a:gridCol w="2409180"/>
                <a:gridCol w="2409180"/>
                <a:gridCol w="2409180"/>
              </a:tblGrid>
              <a:tr h="1205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DecisionTree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ExtraTree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Catboost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Randomforest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KNN Classflier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正確率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0.5858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0.5966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0.6538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0.5363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0.4958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0.5095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0.6641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0.6211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0.4055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recall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0.3195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0.3759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0.2744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0.4661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0.5047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0.4314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0.4684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0.3273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19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2112" y="596583"/>
            <a:ext cx="914400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各模型的正確率和真假值(原始模型):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4154" y="474465"/>
            <a:ext cx="7539594" cy="130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9"/>
              </a:lnSpc>
              <a:spcBef>
                <a:spcPct val="0"/>
              </a:spcBef>
            </a:pPr>
            <a:r>
              <a:rPr lang="en-US" sz="8999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內容</a:t>
            </a:r>
          </a:p>
        </p:txBody>
      </p:sp>
      <p:sp>
        <p:nvSpPr>
          <p:cNvPr name="AutoShape 3" id="3"/>
          <p:cNvSpPr/>
          <p:nvPr/>
        </p:nvSpPr>
        <p:spPr>
          <a:xfrm>
            <a:off x="3601381" y="1091683"/>
            <a:ext cx="12585864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65777" y="2375528"/>
          <a:ext cx="8878223" cy="6298866"/>
        </p:xfrm>
        <a:graphic>
          <a:graphicData uri="http://schemas.openxmlformats.org/drawingml/2006/table">
            <a:tbl>
              <a:tblPr/>
              <a:tblGrid>
                <a:gridCol w="1659461"/>
                <a:gridCol w="7218762"/>
              </a:tblGrid>
              <a:tr h="1574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4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4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欄位定義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4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資料清理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2375528"/>
          <a:ext cx="8893167" cy="4095750"/>
        </p:xfrm>
        <a:graphic>
          <a:graphicData uri="http://schemas.openxmlformats.org/drawingml/2006/table">
            <a:tbl>
              <a:tblPr/>
              <a:tblGrid>
                <a:gridCol w="1757903"/>
                <a:gridCol w="7135264"/>
              </a:tblGrid>
              <a:tr h="136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999"/>
                        </a:lnSpc>
                        <a:defRPr/>
                      </a:pPr>
                      <a:r>
                        <a:rPr lang="en-US" sz="4999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欄位圖形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圖形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i="true">
                          <a:solidFill>
                            <a:srgbClr val="9B4819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spc="279">
                          <a:solidFill>
                            <a:srgbClr val="000000"/>
                          </a:solidFill>
                          <a:latin typeface="圓體"/>
                          <a:ea typeface="圓體"/>
                          <a:cs typeface="圓體"/>
                          <a:sym typeface="圓體"/>
                        </a:rPr>
                        <a:t>結論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626562"/>
          <a:ext cx="14455079" cy="8226795"/>
        </p:xfrm>
        <a:graphic>
          <a:graphicData uri="http://schemas.openxmlformats.org/drawingml/2006/table">
            <a:tbl>
              <a:tblPr/>
              <a:tblGrid>
                <a:gridCol w="2409180"/>
                <a:gridCol w="2409180"/>
                <a:gridCol w="2409180"/>
                <a:gridCol w="2409180"/>
                <a:gridCol w="2409180"/>
                <a:gridCol w="2409180"/>
              </a:tblGrid>
              <a:tr h="1205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DecisionTree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ExtraTree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Catboost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Randomforest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KNN Classflier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正確率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0.6429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0.6213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0.6630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0.6321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0.6506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0.6131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0.6263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0.6864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0.6349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recall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0.3158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0.2331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0.3045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0.4511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 0.4169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0.3397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0.4219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0.3886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92B2B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0.5275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20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2112" y="596583"/>
            <a:ext cx="914400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各模型的正確率和真假值(調整模型):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39472"/>
            <a:ext cx="8776892" cy="8281022"/>
          </a:xfrm>
          <a:custGeom>
            <a:avLst/>
            <a:gdLst/>
            <a:ahLst/>
            <a:cxnLst/>
            <a:rect r="r" b="b" t="t" l="l"/>
            <a:pathLst>
              <a:path h="8281022" w="8776892">
                <a:moveTo>
                  <a:pt x="0" y="0"/>
                </a:moveTo>
                <a:lnTo>
                  <a:pt x="8776892" y="0"/>
                </a:lnTo>
                <a:lnTo>
                  <a:pt x="8776892" y="8281022"/>
                </a:lnTo>
                <a:lnTo>
                  <a:pt x="0" y="8281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21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5011" y="537527"/>
            <a:ext cx="76343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使用pytorch查看Error: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9150" y="1940235"/>
            <a:ext cx="554938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Decision Tree Regressor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Extre Tree Regressor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CatBoost Regressor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29150" y="7366321"/>
            <a:ext cx="1866868" cy="2554173"/>
          </a:xfrm>
          <a:custGeom>
            <a:avLst/>
            <a:gdLst/>
            <a:ahLst/>
            <a:cxnLst/>
            <a:rect r="r" b="b" t="t" l="l"/>
            <a:pathLst>
              <a:path h="2554173" w="1866868">
                <a:moveTo>
                  <a:pt x="0" y="0"/>
                </a:moveTo>
                <a:lnTo>
                  <a:pt x="1866868" y="0"/>
                </a:lnTo>
                <a:lnTo>
                  <a:pt x="1866868" y="2554173"/>
                </a:lnTo>
                <a:lnTo>
                  <a:pt x="0" y="2554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578" y="2126342"/>
            <a:ext cx="17955258" cy="7022588"/>
            <a:chOff x="0" y="0"/>
            <a:chExt cx="7932203" cy="3102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32203" cy="3102411"/>
            </a:xfrm>
            <a:custGeom>
              <a:avLst/>
              <a:gdLst/>
              <a:ahLst/>
              <a:cxnLst/>
              <a:rect r="r" b="b" t="t" l="l"/>
              <a:pathLst>
                <a:path h="3102411" w="7932203">
                  <a:moveTo>
                    <a:pt x="7729003" y="0"/>
                  </a:moveTo>
                  <a:cubicBezTo>
                    <a:pt x="7841227" y="0"/>
                    <a:pt x="7932203" y="694498"/>
                    <a:pt x="7932203" y="1551206"/>
                  </a:cubicBezTo>
                  <a:cubicBezTo>
                    <a:pt x="7932203" y="2407913"/>
                    <a:pt x="7841227" y="3102411"/>
                    <a:pt x="7729003" y="3102411"/>
                  </a:cubicBezTo>
                  <a:lnTo>
                    <a:pt x="203200" y="3102411"/>
                  </a:lnTo>
                  <a:cubicBezTo>
                    <a:pt x="90976" y="3102411"/>
                    <a:pt x="0" y="2407913"/>
                    <a:pt x="0" y="1551206"/>
                  </a:cubicBezTo>
                  <a:cubicBezTo>
                    <a:pt x="0" y="694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A1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32203" cy="314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8757" y="3469415"/>
            <a:ext cx="8140223" cy="5344341"/>
          </a:xfrm>
          <a:custGeom>
            <a:avLst/>
            <a:gdLst/>
            <a:ahLst/>
            <a:cxnLst/>
            <a:rect r="r" b="b" t="t" l="l"/>
            <a:pathLst>
              <a:path h="5344341" w="8140223">
                <a:moveTo>
                  <a:pt x="0" y="0"/>
                </a:moveTo>
                <a:lnTo>
                  <a:pt x="8140223" y="0"/>
                </a:lnTo>
                <a:lnTo>
                  <a:pt x="8140223" y="5344341"/>
                </a:lnTo>
                <a:lnTo>
                  <a:pt x="0" y="5344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0410" y="3469415"/>
            <a:ext cx="8232305" cy="5342241"/>
          </a:xfrm>
          <a:custGeom>
            <a:avLst/>
            <a:gdLst/>
            <a:ahLst/>
            <a:cxnLst/>
            <a:rect r="r" b="b" t="t" l="l"/>
            <a:pathLst>
              <a:path h="5342241" w="8232305">
                <a:moveTo>
                  <a:pt x="0" y="0"/>
                </a:moveTo>
                <a:lnTo>
                  <a:pt x="8232305" y="0"/>
                </a:lnTo>
                <a:lnTo>
                  <a:pt x="8232305" y="5342240"/>
                </a:lnTo>
                <a:lnTo>
                  <a:pt x="0" y="5342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22 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4838" y="1404982"/>
            <a:ext cx="5363449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5705" y="933450"/>
            <a:ext cx="776632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DecisionTree的特徵重要性: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0494" y="2310511"/>
            <a:ext cx="297645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原始模型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1962" y="2310511"/>
            <a:ext cx="459059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調整參數後模型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578" y="2126342"/>
            <a:ext cx="17955258" cy="7022588"/>
            <a:chOff x="0" y="0"/>
            <a:chExt cx="7932203" cy="3102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32203" cy="3102411"/>
            </a:xfrm>
            <a:custGeom>
              <a:avLst/>
              <a:gdLst/>
              <a:ahLst/>
              <a:cxnLst/>
              <a:rect r="r" b="b" t="t" l="l"/>
              <a:pathLst>
                <a:path h="3102411" w="7932203">
                  <a:moveTo>
                    <a:pt x="7729003" y="0"/>
                  </a:moveTo>
                  <a:cubicBezTo>
                    <a:pt x="7841227" y="0"/>
                    <a:pt x="7932203" y="694498"/>
                    <a:pt x="7932203" y="1551206"/>
                  </a:cubicBezTo>
                  <a:cubicBezTo>
                    <a:pt x="7932203" y="2407913"/>
                    <a:pt x="7841227" y="3102411"/>
                    <a:pt x="7729003" y="3102411"/>
                  </a:cubicBezTo>
                  <a:lnTo>
                    <a:pt x="203200" y="3102411"/>
                  </a:lnTo>
                  <a:cubicBezTo>
                    <a:pt x="90976" y="3102411"/>
                    <a:pt x="0" y="2407913"/>
                    <a:pt x="0" y="1551206"/>
                  </a:cubicBezTo>
                  <a:cubicBezTo>
                    <a:pt x="0" y="694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A1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32203" cy="314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1964" y="3402001"/>
            <a:ext cx="8373809" cy="5438529"/>
          </a:xfrm>
          <a:custGeom>
            <a:avLst/>
            <a:gdLst/>
            <a:ahLst/>
            <a:cxnLst/>
            <a:rect r="r" b="b" t="t" l="l"/>
            <a:pathLst>
              <a:path h="5438529" w="8373809">
                <a:moveTo>
                  <a:pt x="0" y="0"/>
                </a:moveTo>
                <a:lnTo>
                  <a:pt x="8373810" y="0"/>
                </a:lnTo>
                <a:lnTo>
                  <a:pt x="8373810" y="5438529"/>
                </a:lnTo>
                <a:lnTo>
                  <a:pt x="0" y="5438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2634" y="3430907"/>
            <a:ext cx="8227856" cy="5380717"/>
          </a:xfrm>
          <a:custGeom>
            <a:avLst/>
            <a:gdLst/>
            <a:ahLst/>
            <a:cxnLst/>
            <a:rect r="r" b="b" t="t" l="l"/>
            <a:pathLst>
              <a:path h="5380717" w="8227856">
                <a:moveTo>
                  <a:pt x="0" y="0"/>
                </a:moveTo>
                <a:lnTo>
                  <a:pt x="8227856" y="0"/>
                </a:lnTo>
                <a:lnTo>
                  <a:pt x="8227856" y="5380717"/>
                </a:lnTo>
                <a:lnTo>
                  <a:pt x="0" y="5380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23 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1520" y="933450"/>
            <a:ext cx="689468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ExtraTree的特徵重要性: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00494" y="2310511"/>
            <a:ext cx="318392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原始模型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01962" y="2310511"/>
            <a:ext cx="460788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調整參數後模型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578" y="2126342"/>
            <a:ext cx="17955258" cy="7022588"/>
            <a:chOff x="0" y="0"/>
            <a:chExt cx="7932203" cy="3102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32203" cy="3102411"/>
            </a:xfrm>
            <a:custGeom>
              <a:avLst/>
              <a:gdLst/>
              <a:ahLst/>
              <a:cxnLst/>
              <a:rect r="r" b="b" t="t" l="l"/>
              <a:pathLst>
                <a:path h="3102411" w="7932203">
                  <a:moveTo>
                    <a:pt x="7729003" y="0"/>
                  </a:moveTo>
                  <a:cubicBezTo>
                    <a:pt x="7841227" y="0"/>
                    <a:pt x="7932203" y="694498"/>
                    <a:pt x="7932203" y="1551206"/>
                  </a:cubicBezTo>
                  <a:cubicBezTo>
                    <a:pt x="7932203" y="2407913"/>
                    <a:pt x="7841227" y="3102411"/>
                    <a:pt x="7729003" y="3102411"/>
                  </a:cubicBezTo>
                  <a:lnTo>
                    <a:pt x="203200" y="3102411"/>
                  </a:lnTo>
                  <a:cubicBezTo>
                    <a:pt x="90976" y="3102411"/>
                    <a:pt x="0" y="2407913"/>
                    <a:pt x="0" y="1551206"/>
                  </a:cubicBezTo>
                  <a:cubicBezTo>
                    <a:pt x="0" y="694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A1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32203" cy="314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0541" y="3380027"/>
            <a:ext cx="8256655" cy="5399550"/>
          </a:xfrm>
          <a:custGeom>
            <a:avLst/>
            <a:gdLst/>
            <a:ahLst/>
            <a:cxnLst/>
            <a:rect r="r" b="b" t="t" l="l"/>
            <a:pathLst>
              <a:path h="5399550" w="8256655">
                <a:moveTo>
                  <a:pt x="0" y="0"/>
                </a:moveTo>
                <a:lnTo>
                  <a:pt x="8256656" y="0"/>
                </a:lnTo>
                <a:lnTo>
                  <a:pt x="8256656" y="5399550"/>
                </a:lnTo>
                <a:lnTo>
                  <a:pt x="0" y="539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31128" y="3380027"/>
            <a:ext cx="8230869" cy="5399550"/>
          </a:xfrm>
          <a:custGeom>
            <a:avLst/>
            <a:gdLst/>
            <a:ahLst/>
            <a:cxnLst/>
            <a:rect r="r" b="b" t="t" l="l"/>
            <a:pathLst>
              <a:path h="5399550" w="8230869">
                <a:moveTo>
                  <a:pt x="0" y="0"/>
                </a:moveTo>
                <a:lnTo>
                  <a:pt x="8230869" y="0"/>
                </a:lnTo>
                <a:lnTo>
                  <a:pt x="8230869" y="5399550"/>
                </a:lnTo>
                <a:lnTo>
                  <a:pt x="0" y="5399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24 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461" y="933450"/>
            <a:ext cx="692926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CatBoost的特徵重要性: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00494" y="2310511"/>
            <a:ext cx="308018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原始模型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01962" y="2310511"/>
            <a:ext cx="46251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調整參數後模型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578" y="2126342"/>
            <a:ext cx="17955258" cy="7022588"/>
            <a:chOff x="0" y="0"/>
            <a:chExt cx="7932203" cy="3102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32203" cy="3102411"/>
            </a:xfrm>
            <a:custGeom>
              <a:avLst/>
              <a:gdLst/>
              <a:ahLst/>
              <a:cxnLst/>
              <a:rect r="r" b="b" t="t" l="l"/>
              <a:pathLst>
                <a:path h="3102411" w="7932203">
                  <a:moveTo>
                    <a:pt x="7729003" y="0"/>
                  </a:moveTo>
                  <a:cubicBezTo>
                    <a:pt x="7841227" y="0"/>
                    <a:pt x="7932203" y="694498"/>
                    <a:pt x="7932203" y="1551206"/>
                  </a:cubicBezTo>
                  <a:cubicBezTo>
                    <a:pt x="7932203" y="2407913"/>
                    <a:pt x="7841227" y="3102411"/>
                    <a:pt x="7729003" y="3102411"/>
                  </a:cubicBezTo>
                  <a:lnTo>
                    <a:pt x="203200" y="3102411"/>
                  </a:lnTo>
                  <a:cubicBezTo>
                    <a:pt x="90976" y="3102411"/>
                    <a:pt x="0" y="2407913"/>
                    <a:pt x="0" y="1551206"/>
                  </a:cubicBezTo>
                  <a:cubicBezTo>
                    <a:pt x="0" y="694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A1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32203" cy="3140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9744" y="3301276"/>
            <a:ext cx="8418249" cy="5393729"/>
          </a:xfrm>
          <a:custGeom>
            <a:avLst/>
            <a:gdLst/>
            <a:ahLst/>
            <a:cxnLst/>
            <a:rect r="r" b="b" t="t" l="l"/>
            <a:pathLst>
              <a:path h="5393729" w="8418249">
                <a:moveTo>
                  <a:pt x="0" y="0"/>
                </a:moveTo>
                <a:lnTo>
                  <a:pt x="8418250" y="0"/>
                </a:lnTo>
                <a:lnTo>
                  <a:pt x="8418250" y="5393728"/>
                </a:lnTo>
                <a:lnTo>
                  <a:pt x="0" y="539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7458" y="3342448"/>
            <a:ext cx="8178209" cy="5352557"/>
          </a:xfrm>
          <a:custGeom>
            <a:avLst/>
            <a:gdLst/>
            <a:ahLst/>
            <a:cxnLst/>
            <a:rect r="r" b="b" t="t" l="l"/>
            <a:pathLst>
              <a:path h="5352557" w="8178209">
                <a:moveTo>
                  <a:pt x="0" y="0"/>
                </a:moveTo>
                <a:lnTo>
                  <a:pt x="8178209" y="0"/>
                </a:lnTo>
                <a:lnTo>
                  <a:pt x="8178209" y="5352556"/>
                </a:lnTo>
                <a:lnTo>
                  <a:pt x="0" y="5352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25 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0494" y="2310511"/>
            <a:ext cx="283813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原始模型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1962" y="2310511"/>
            <a:ext cx="4694326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EFE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調整參數後模型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3450"/>
            <a:ext cx="917329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Randomforest的特徵重要性: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473" y="2451025"/>
            <a:ext cx="8557966" cy="6557723"/>
          </a:xfrm>
          <a:custGeom>
            <a:avLst/>
            <a:gdLst/>
            <a:ahLst/>
            <a:cxnLst/>
            <a:rect r="r" b="b" t="t" l="l"/>
            <a:pathLst>
              <a:path h="6557723" w="8557966">
                <a:moveTo>
                  <a:pt x="0" y="0"/>
                </a:moveTo>
                <a:lnTo>
                  <a:pt x="8557967" y="0"/>
                </a:lnTo>
                <a:lnTo>
                  <a:pt x="8557967" y="6557723"/>
                </a:lnTo>
                <a:lnTo>
                  <a:pt x="0" y="6557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" t="0" r="-42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51025"/>
            <a:ext cx="8774418" cy="6557723"/>
          </a:xfrm>
          <a:custGeom>
            <a:avLst/>
            <a:gdLst/>
            <a:ahLst/>
            <a:cxnLst/>
            <a:rect r="r" b="b" t="t" l="l"/>
            <a:pathLst>
              <a:path h="6557723" w="8774418">
                <a:moveTo>
                  <a:pt x="0" y="0"/>
                </a:moveTo>
                <a:lnTo>
                  <a:pt x="8774418" y="0"/>
                </a:lnTo>
                <a:lnTo>
                  <a:pt x="8774418" y="6557723"/>
                </a:lnTo>
                <a:lnTo>
                  <a:pt x="0" y="655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26 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106" y="885825"/>
            <a:ext cx="938356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6816" y="1149032"/>
            <a:ext cx="806260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DecisionTree的SHAP解釋: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9424" y="992505"/>
            <a:ext cx="938356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35144" y="1149032"/>
            <a:ext cx="722077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ExtraTree的SHAP解釋: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27 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2817" y="2357464"/>
            <a:ext cx="8751927" cy="6584018"/>
          </a:xfrm>
          <a:custGeom>
            <a:avLst/>
            <a:gdLst/>
            <a:ahLst/>
            <a:cxnLst/>
            <a:rect r="r" b="b" t="t" l="l"/>
            <a:pathLst>
              <a:path h="6584018" w="8751927">
                <a:moveTo>
                  <a:pt x="0" y="0"/>
                </a:moveTo>
                <a:lnTo>
                  <a:pt x="8751927" y="0"/>
                </a:lnTo>
                <a:lnTo>
                  <a:pt x="8751927" y="6584019"/>
                </a:lnTo>
                <a:lnTo>
                  <a:pt x="0" y="6584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45550" y="1528465"/>
            <a:ext cx="938356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235605" y="2357464"/>
            <a:ext cx="8698258" cy="6584018"/>
          </a:xfrm>
          <a:custGeom>
            <a:avLst/>
            <a:gdLst/>
            <a:ahLst/>
            <a:cxnLst/>
            <a:rect r="r" b="b" t="t" l="l"/>
            <a:pathLst>
              <a:path h="6584018" w="8698258">
                <a:moveTo>
                  <a:pt x="0" y="0"/>
                </a:moveTo>
                <a:lnTo>
                  <a:pt x="8698258" y="0"/>
                </a:lnTo>
                <a:lnTo>
                  <a:pt x="8698258" y="6584019"/>
                </a:lnTo>
                <a:lnTo>
                  <a:pt x="0" y="6584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7582" y="749955"/>
            <a:ext cx="938356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09212" y="1139527"/>
            <a:ext cx="641913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CatBoost的SHAP解釋: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0302" y="1044595"/>
            <a:ext cx="938356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Random forest的SHAP解釋: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06336"/>
            <a:ext cx="10111285" cy="7653589"/>
          </a:xfrm>
          <a:custGeom>
            <a:avLst/>
            <a:gdLst/>
            <a:ahLst/>
            <a:cxnLst/>
            <a:rect r="r" b="b" t="t" l="l"/>
            <a:pathLst>
              <a:path h="7653589" w="10111285">
                <a:moveTo>
                  <a:pt x="0" y="0"/>
                </a:moveTo>
                <a:lnTo>
                  <a:pt x="10111285" y="0"/>
                </a:lnTo>
                <a:lnTo>
                  <a:pt x="10111285" y="7653589"/>
                </a:lnTo>
                <a:lnTo>
                  <a:pt x="0" y="765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28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5825"/>
            <a:ext cx="781198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2020" y="933450"/>
            <a:ext cx="781198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KNN Classifier的SHAP：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4340" y="2865099"/>
            <a:ext cx="16230600" cy="303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一開始使用5種不同的分類法的準確度都不高</a:t>
            </a:r>
          </a:p>
          <a:p>
            <a:pPr algn="l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後面調整參數過後的分類法並沒有進步太多，反而recall score都有降低</a:t>
            </a:r>
          </a:p>
          <a:p>
            <a:pPr algn="l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tree的特徵解釋沒有特別顯著的特徵重要性</a:t>
            </a:r>
          </a:p>
          <a:p>
            <a:pPr algn="l" marL="820421" indent="-410210" lvl="1">
              <a:lnSpc>
                <a:spcPts val="6080"/>
              </a:lnSpc>
              <a:buAutoNum type="arabicPeriod" startAt="1"/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由於資料相關性太低，模型無法有效預測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29 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7189" y="923925"/>
            <a:ext cx="2597058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結論：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5189">
            <a:off x="14520855" y="6404056"/>
            <a:ext cx="6225804" cy="6176337"/>
          </a:xfrm>
          <a:custGeom>
            <a:avLst/>
            <a:gdLst/>
            <a:ahLst/>
            <a:cxnLst/>
            <a:rect r="r" b="b" t="t" l="l"/>
            <a:pathLst>
              <a:path h="6176337" w="6225804">
                <a:moveTo>
                  <a:pt x="0" y="0"/>
                </a:moveTo>
                <a:lnTo>
                  <a:pt x="6225803" y="0"/>
                </a:lnTo>
                <a:lnTo>
                  <a:pt x="6225803" y="6176337"/>
                </a:lnTo>
                <a:lnTo>
                  <a:pt x="0" y="617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62888" y="-1557085"/>
            <a:ext cx="8339257" cy="6322673"/>
          </a:xfrm>
          <a:custGeom>
            <a:avLst/>
            <a:gdLst/>
            <a:ahLst/>
            <a:cxnLst/>
            <a:rect r="r" b="b" t="t" l="l"/>
            <a:pathLst>
              <a:path h="6322673" w="8339257">
                <a:moveTo>
                  <a:pt x="0" y="0"/>
                </a:moveTo>
                <a:lnTo>
                  <a:pt x="8339257" y="0"/>
                </a:lnTo>
                <a:lnTo>
                  <a:pt x="8339257" y="6322673"/>
                </a:lnTo>
                <a:lnTo>
                  <a:pt x="0" y="6322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1610" y="1131376"/>
            <a:ext cx="7121354" cy="8428549"/>
            <a:chOff x="0" y="0"/>
            <a:chExt cx="9495138" cy="1123806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495138" cy="11238065"/>
              <a:chOff x="0" y="0"/>
              <a:chExt cx="1875583" cy="22198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75583" cy="2219865"/>
              </a:xfrm>
              <a:custGeom>
                <a:avLst/>
                <a:gdLst/>
                <a:ahLst/>
                <a:cxnLst/>
                <a:rect r="r" b="b" t="t" l="l"/>
                <a:pathLst>
                  <a:path h="2219865" w="1875583">
                    <a:moveTo>
                      <a:pt x="55444" y="0"/>
                    </a:moveTo>
                    <a:lnTo>
                      <a:pt x="1820139" y="0"/>
                    </a:lnTo>
                    <a:cubicBezTo>
                      <a:pt x="1850760" y="0"/>
                      <a:pt x="1875583" y="24823"/>
                      <a:pt x="1875583" y="55444"/>
                    </a:cubicBezTo>
                    <a:lnTo>
                      <a:pt x="1875583" y="2164420"/>
                    </a:lnTo>
                    <a:cubicBezTo>
                      <a:pt x="1875583" y="2179125"/>
                      <a:pt x="1869741" y="2193228"/>
                      <a:pt x="1859344" y="2203625"/>
                    </a:cubicBezTo>
                    <a:cubicBezTo>
                      <a:pt x="1848946" y="2214023"/>
                      <a:pt x="1834843" y="2219865"/>
                      <a:pt x="1820139" y="2219865"/>
                    </a:cubicBezTo>
                    <a:lnTo>
                      <a:pt x="55444" y="2219865"/>
                    </a:lnTo>
                    <a:cubicBezTo>
                      <a:pt x="24823" y="2219865"/>
                      <a:pt x="0" y="2195041"/>
                      <a:pt x="0" y="2164420"/>
                    </a:cubicBezTo>
                    <a:lnTo>
                      <a:pt x="0" y="55444"/>
                    </a:lnTo>
                    <a:cubicBezTo>
                      <a:pt x="0" y="40740"/>
                      <a:pt x="5841" y="26637"/>
                      <a:pt x="16239" y="16239"/>
                    </a:cubicBezTo>
                    <a:cubicBezTo>
                      <a:pt x="26637" y="5841"/>
                      <a:pt x="40740" y="0"/>
                      <a:pt x="55444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875583" cy="2257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923886" y="879919"/>
              <a:ext cx="7704083" cy="9632412"/>
            </a:xfrm>
            <a:custGeom>
              <a:avLst/>
              <a:gdLst/>
              <a:ahLst/>
              <a:cxnLst/>
              <a:rect r="r" b="b" t="t" l="l"/>
              <a:pathLst>
                <a:path h="9632412" w="7704083">
                  <a:moveTo>
                    <a:pt x="0" y="0"/>
                  </a:moveTo>
                  <a:lnTo>
                    <a:pt x="7704084" y="0"/>
                  </a:lnTo>
                  <a:lnTo>
                    <a:pt x="7704084" y="9632412"/>
                  </a:lnTo>
                  <a:lnTo>
                    <a:pt x="0" y="963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514" t="0" r="-12514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180098">
            <a:off x="15191205" y="2493641"/>
            <a:ext cx="3373618" cy="3349083"/>
          </a:xfrm>
          <a:custGeom>
            <a:avLst/>
            <a:gdLst/>
            <a:ahLst/>
            <a:cxnLst/>
            <a:rect r="r" b="b" t="t" l="l"/>
            <a:pathLst>
              <a:path h="3349083" w="3373618">
                <a:moveTo>
                  <a:pt x="0" y="0"/>
                </a:moveTo>
                <a:lnTo>
                  <a:pt x="3373618" y="0"/>
                </a:lnTo>
                <a:lnTo>
                  <a:pt x="3373618" y="3349082"/>
                </a:lnTo>
                <a:lnTo>
                  <a:pt x="0" y="3349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814231" y="2041850"/>
            <a:ext cx="6435438" cy="641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3"/>
              </a:lnSpc>
            </a:pPr>
            <a:r>
              <a:rPr lang="en-US" sz="3943" spc="3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內容為對馬鈴薯生長至關重要的水質指標。</a:t>
            </a:r>
          </a:p>
          <a:p>
            <a:pPr algn="l">
              <a:lnSpc>
                <a:spcPts val="4323"/>
              </a:lnSpc>
            </a:pPr>
          </a:p>
          <a:p>
            <a:pPr algn="l">
              <a:lnSpc>
                <a:spcPts val="6703"/>
              </a:lnSpc>
            </a:pPr>
            <a:r>
              <a:rPr lang="en-US" sz="3943" spc="3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該數據集收集了3276</a:t>
            </a:r>
            <a:r>
              <a:rPr lang="en-US" sz="3943" spc="3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筆資料，</a:t>
            </a:r>
            <a:r>
              <a:rPr lang="en-US" sz="3943" spc="3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是研究人員和農民的寶貴資源，通過明智的灌溉和土壤管理決策提供見解以提高作物生產力。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1638" y="1028700"/>
            <a:ext cx="69241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0"/>
              </a:lnSpc>
              <a:spcBef>
                <a:spcPct val="0"/>
              </a:spcBef>
            </a:pPr>
            <a:r>
              <a:rPr lang="en-US" b="true" sz="7100">
                <a:solidFill>
                  <a:srgbClr val="5B4F4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Introduction: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3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81483">
            <a:off x="-3907500" y="4308153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5000" y="0"/>
                </a:lnTo>
                <a:lnTo>
                  <a:pt x="7815000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5856" y="3322955"/>
            <a:ext cx="9231958" cy="392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 spc="-226">
                <a:solidFill>
                  <a:srgbClr val="FAF9F4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Thank</a:t>
            </a:r>
          </a:p>
          <a:p>
            <a:pPr algn="ctr">
              <a:lnSpc>
                <a:spcPts val="15099"/>
              </a:lnSpc>
            </a:pPr>
            <a:r>
              <a:rPr lang="en-US" sz="15099" spc="-226">
                <a:solidFill>
                  <a:srgbClr val="FAF9F4"/>
                </a:solidFill>
                <a:latin typeface="杨任东竹石体"/>
                <a:ea typeface="杨任东竹石体"/>
                <a:cs typeface="杨任东竹石体"/>
                <a:sym typeface="杨任东竹石体"/>
              </a:rPr>
              <a:t>You!!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79055">
            <a:off x="13351800" y="-5094162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5000" y="0"/>
                </a:lnTo>
                <a:lnTo>
                  <a:pt x="7815000" y="12245724"/>
                </a:lnTo>
                <a:lnTo>
                  <a:pt x="0" y="1224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457531">
            <a:off x="2216281" y="7562389"/>
            <a:ext cx="1843945" cy="2057400"/>
          </a:xfrm>
          <a:custGeom>
            <a:avLst/>
            <a:gdLst/>
            <a:ahLst/>
            <a:cxnLst/>
            <a:rect r="r" b="b" t="t" l="l"/>
            <a:pathLst>
              <a:path h="2057400" w="1843945">
                <a:moveTo>
                  <a:pt x="0" y="0"/>
                </a:moveTo>
                <a:lnTo>
                  <a:pt x="1843944" y="0"/>
                </a:lnTo>
                <a:lnTo>
                  <a:pt x="18439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457531">
            <a:off x="13995180" y="933035"/>
            <a:ext cx="1843945" cy="2057400"/>
          </a:xfrm>
          <a:custGeom>
            <a:avLst/>
            <a:gdLst/>
            <a:ahLst/>
            <a:cxnLst/>
            <a:rect r="r" b="b" t="t" l="l"/>
            <a:pathLst>
              <a:path h="2057400" w="1843945">
                <a:moveTo>
                  <a:pt x="0" y="0"/>
                </a:moveTo>
                <a:lnTo>
                  <a:pt x="1843944" y="0"/>
                </a:lnTo>
                <a:lnTo>
                  <a:pt x="18439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076645" y="-104066"/>
            <a:ext cx="2365310" cy="2890720"/>
          </a:xfrm>
          <a:custGeom>
            <a:avLst/>
            <a:gdLst/>
            <a:ahLst/>
            <a:cxnLst/>
            <a:rect r="r" b="b" t="t" l="l"/>
            <a:pathLst>
              <a:path h="2890720" w="2365310">
                <a:moveTo>
                  <a:pt x="2365310" y="2890720"/>
                </a:moveTo>
                <a:lnTo>
                  <a:pt x="0" y="2890720"/>
                </a:lnTo>
                <a:lnTo>
                  <a:pt x="0" y="0"/>
                </a:lnTo>
                <a:lnTo>
                  <a:pt x="2365310" y="0"/>
                </a:lnTo>
                <a:lnTo>
                  <a:pt x="2365310" y="28907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6826" y="7782149"/>
            <a:ext cx="2365310" cy="2890720"/>
          </a:xfrm>
          <a:custGeom>
            <a:avLst/>
            <a:gdLst/>
            <a:ahLst/>
            <a:cxnLst/>
            <a:rect r="r" b="b" t="t" l="l"/>
            <a:pathLst>
              <a:path h="2890720" w="2365310">
                <a:moveTo>
                  <a:pt x="0" y="0"/>
                </a:moveTo>
                <a:lnTo>
                  <a:pt x="2365310" y="0"/>
                </a:lnTo>
                <a:lnTo>
                  <a:pt x="2365310" y="2890720"/>
                </a:lnTo>
                <a:lnTo>
                  <a:pt x="0" y="2890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2334" y="9664559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30400" y="1961735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901462" y="2348846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4" y="0"/>
                </a:lnTo>
                <a:lnTo>
                  <a:pt x="58029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71667" y="-1953334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8169221" y="8373615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68473" y="6025941"/>
            <a:ext cx="2753175" cy="4114800"/>
          </a:xfrm>
          <a:custGeom>
            <a:avLst/>
            <a:gdLst/>
            <a:ahLst/>
            <a:cxnLst/>
            <a:rect r="r" b="b" t="t" l="l"/>
            <a:pathLst>
              <a:path h="4114800" w="2753175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248" y="115515"/>
            <a:ext cx="2190691" cy="3187513"/>
          </a:xfrm>
          <a:custGeom>
            <a:avLst/>
            <a:gdLst/>
            <a:ahLst/>
            <a:cxnLst/>
            <a:rect r="r" b="b" t="t" l="l"/>
            <a:pathLst>
              <a:path h="3187513" w="2190691">
                <a:moveTo>
                  <a:pt x="0" y="0"/>
                </a:moveTo>
                <a:lnTo>
                  <a:pt x="2190691" y="0"/>
                </a:lnTo>
                <a:lnTo>
                  <a:pt x="2190691" y="3187514"/>
                </a:lnTo>
                <a:lnTo>
                  <a:pt x="0" y="31875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30 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335" y="2164693"/>
            <a:ext cx="16095330" cy="6761956"/>
            <a:chOff x="0" y="0"/>
            <a:chExt cx="4239099" cy="1780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9099" cy="1780927"/>
            </a:xfrm>
            <a:custGeom>
              <a:avLst/>
              <a:gdLst/>
              <a:ahLst/>
              <a:cxnLst/>
              <a:rect r="r" b="b" t="t" l="l"/>
              <a:pathLst>
                <a:path h="1780927" w="4239099">
                  <a:moveTo>
                    <a:pt x="24531" y="0"/>
                  </a:moveTo>
                  <a:lnTo>
                    <a:pt x="4214568" y="0"/>
                  </a:lnTo>
                  <a:cubicBezTo>
                    <a:pt x="4221074" y="0"/>
                    <a:pt x="4227314" y="2585"/>
                    <a:pt x="4231915" y="7185"/>
                  </a:cubicBezTo>
                  <a:cubicBezTo>
                    <a:pt x="4236515" y="11786"/>
                    <a:pt x="4239099" y="18025"/>
                    <a:pt x="4239099" y="24531"/>
                  </a:cubicBezTo>
                  <a:lnTo>
                    <a:pt x="4239099" y="1756396"/>
                  </a:lnTo>
                  <a:cubicBezTo>
                    <a:pt x="4239099" y="1769944"/>
                    <a:pt x="4228116" y="1780927"/>
                    <a:pt x="4214568" y="1780927"/>
                  </a:cubicBezTo>
                  <a:lnTo>
                    <a:pt x="24531" y="1780927"/>
                  </a:lnTo>
                  <a:cubicBezTo>
                    <a:pt x="10983" y="1780927"/>
                    <a:pt x="0" y="1769944"/>
                    <a:pt x="0" y="1756396"/>
                  </a:cubicBezTo>
                  <a:lnTo>
                    <a:pt x="0" y="24531"/>
                  </a:lnTo>
                  <a:cubicBezTo>
                    <a:pt x="0" y="10983"/>
                    <a:pt x="10983" y="0"/>
                    <a:pt x="24531" y="0"/>
                  </a:cubicBez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9099" cy="181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38246">
            <a:off x="1204389" y="1959954"/>
            <a:ext cx="15740739" cy="7171433"/>
            <a:chOff x="0" y="0"/>
            <a:chExt cx="4145709" cy="1888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5709" cy="1888773"/>
            </a:xfrm>
            <a:custGeom>
              <a:avLst/>
              <a:gdLst/>
              <a:ahLst/>
              <a:cxnLst/>
              <a:rect r="r" b="b" t="t" l="l"/>
              <a:pathLst>
                <a:path h="1888773" w="4145709">
                  <a:moveTo>
                    <a:pt x="0" y="0"/>
                  </a:moveTo>
                  <a:lnTo>
                    <a:pt x="4145709" y="0"/>
                  </a:lnTo>
                  <a:lnTo>
                    <a:pt x="4145709" y="1888773"/>
                  </a:lnTo>
                  <a:lnTo>
                    <a:pt x="0" y="1888773"/>
                  </a:lnTo>
                  <a:close/>
                </a:path>
              </a:pathLst>
            </a:custGeom>
            <a:solidFill>
              <a:srgbClr val="5B4F47">
                <a:alpha val="1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45709" cy="1926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9446" y="556692"/>
            <a:ext cx="678046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7999">
                <a:solidFill>
                  <a:srgbClr val="5B4F4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欄位名稱: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206" y="2435190"/>
            <a:ext cx="7924554" cy="682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46" indent="-431773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PH 酸鹼度</a:t>
            </a:r>
          </a:p>
          <a:p>
            <a:pPr algn="just" marL="863546" indent="-431773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HARDNESS 水質硬度</a:t>
            </a:r>
          </a:p>
          <a:p>
            <a:pPr algn="just" marL="863546" indent="-431773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Solids 溶解固體</a:t>
            </a:r>
          </a:p>
          <a:p>
            <a:pPr algn="just" marL="863546" indent="-431773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Chloramines 氯胺</a:t>
            </a:r>
          </a:p>
          <a:p>
            <a:pPr algn="just" marL="863546" indent="-431773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Sulfate 硫酸鹽</a:t>
            </a:r>
          </a:p>
          <a:p>
            <a:pPr algn="just">
              <a:lnSpc>
                <a:spcPts val="91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435190"/>
            <a:ext cx="7302937" cy="566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Organic_carbon 有機碳</a:t>
            </a:r>
          </a:p>
          <a:p>
            <a:pPr algn="l" marL="863599" indent="-431800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Trihalomethanes 三鹵甲烷</a:t>
            </a:r>
          </a:p>
          <a:p>
            <a:pPr algn="l" marL="863599" indent="-431800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Turbidity 濁度</a:t>
            </a:r>
          </a:p>
          <a:p>
            <a:pPr algn="l" marL="863599" indent="-431800" lvl="1">
              <a:lnSpc>
                <a:spcPts val="9199"/>
              </a:lnSpc>
              <a:buFont typeface="Arial"/>
              <a:buChar char="•"/>
            </a:pPr>
            <a:r>
              <a:rPr lang="en-US" b="true" sz="39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Check 檢查</a:t>
            </a:r>
          </a:p>
          <a:p>
            <a:pPr algn="l">
              <a:lnSpc>
                <a:spcPts val="91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4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1953498" y="-15961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90095">
            <a:off x="-1316367" y="6759544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41517" y="331153"/>
            <a:ext cx="2433043" cy="3772174"/>
          </a:xfrm>
          <a:custGeom>
            <a:avLst/>
            <a:gdLst/>
            <a:ahLst/>
            <a:cxnLst/>
            <a:rect r="r" b="b" t="t" l="l"/>
            <a:pathLst>
              <a:path h="3772174" w="2433043">
                <a:moveTo>
                  <a:pt x="0" y="0"/>
                </a:moveTo>
                <a:lnTo>
                  <a:pt x="2433043" y="0"/>
                </a:lnTo>
                <a:lnTo>
                  <a:pt x="2433043" y="3772174"/>
                </a:lnTo>
                <a:lnTo>
                  <a:pt x="0" y="3772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80" t="-41399" r="-508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6582" y="6861707"/>
            <a:ext cx="16402718" cy="2117657"/>
            <a:chOff x="0" y="0"/>
            <a:chExt cx="4320057" cy="5577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0057" cy="557737"/>
            </a:xfrm>
            <a:custGeom>
              <a:avLst/>
              <a:gdLst/>
              <a:ahLst/>
              <a:cxnLst/>
              <a:rect r="r" b="b" t="t" l="l"/>
              <a:pathLst>
                <a:path h="557737" w="4320057">
                  <a:moveTo>
                    <a:pt x="4116857" y="0"/>
                  </a:moveTo>
                  <a:cubicBezTo>
                    <a:pt x="4229082" y="0"/>
                    <a:pt x="4320057" y="124854"/>
                    <a:pt x="4320057" y="278868"/>
                  </a:cubicBezTo>
                  <a:cubicBezTo>
                    <a:pt x="4320057" y="432883"/>
                    <a:pt x="4229082" y="557737"/>
                    <a:pt x="4116857" y="557737"/>
                  </a:cubicBezTo>
                  <a:lnTo>
                    <a:pt x="203200" y="557737"/>
                  </a:lnTo>
                  <a:cubicBezTo>
                    <a:pt x="90976" y="557737"/>
                    <a:pt x="0" y="432883"/>
                    <a:pt x="0" y="278868"/>
                  </a:cubicBezTo>
                  <a:cubicBezTo>
                    <a:pt x="0" y="1248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20057" cy="595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6582" y="4357008"/>
            <a:ext cx="16402718" cy="2232072"/>
            <a:chOff x="0" y="0"/>
            <a:chExt cx="4320057" cy="5878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20057" cy="587871"/>
            </a:xfrm>
            <a:custGeom>
              <a:avLst/>
              <a:gdLst/>
              <a:ahLst/>
              <a:cxnLst/>
              <a:rect r="r" b="b" t="t" l="l"/>
              <a:pathLst>
                <a:path h="587871" w="4320057">
                  <a:moveTo>
                    <a:pt x="4116857" y="0"/>
                  </a:moveTo>
                  <a:cubicBezTo>
                    <a:pt x="4229082" y="0"/>
                    <a:pt x="4320057" y="131599"/>
                    <a:pt x="4320057" y="293935"/>
                  </a:cubicBezTo>
                  <a:cubicBezTo>
                    <a:pt x="4320057" y="456271"/>
                    <a:pt x="4229082" y="587871"/>
                    <a:pt x="4116857" y="587871"/>
                  </a:cubicBezTo>
                  <a:lnTo>
                    <a:pt x="203200" y="587871"/>
                  </a:lnTo>
                  <a:cubicBezTo>
                    <a:pt x="90976" y="587871"/>
                    <a:pt x="0" y="456271"/>
                    <a:pt x="0" y="293935"/>
                  </a:cubicBezTo>
                  <a:cubicBezTo>
                    <a:pt x="0" y="1315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20057" cy="625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23226" y="4512101"/>
            <a:ext cx="15438129" cy="236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2.硬度（Hardness）：水的硬度是由鈣（Ca）和鎂（Mg）含量決定，又分為</a:t>
            </a:r>
            <a:r>
              <a:rPr lang="en-US" sz="3999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硬水</a:t>
            </a: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、</a:t>
            </a:r>
            <a:r>
              <a:rPr lang="en-US" sz="3999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軟水</a:t>
            </a: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，會影響植物根系吸收。</a:t>
            </a:r>
          </a:p>
          <a:p>
            <a:pPr algn="just">
              <a:lnSpc>
                <a:spcPts val="63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49395" y="6969026"/>
            <a:ext cx="15809905" cy="155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3.溶解固體（Solids）：總溶解固體又稱（Total Dissolved Solids, TDS) 為水中的總無機鹽和有機物含量，濃度過高可能影響植物生長。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61796" y="8388153"/>
            <a:ext cx="2112764" cy="1898847"/>
          </a:xfrm>
          <a:custGeom>
            <a:avLst/>
            <a:gdLst/>
            <a:ahLst/>
            <a:cxnLst/>
            <a:rect r="r" b="b" t="t" l="l"/>
            <a:pathLst>
              <a:path h="1898847" w="2112764">
                <a:moveTo>
                  <a:pt x="0" y="0"/>
                </a:moveTo>
                <a:lnTo>
                  <a:pt x="2112764" y="0"/>
                </a:lnTo>
                <a:lnTo>
                  <a:pt x="2112764" y="1898847"/>
                </a:lnTo>
                <a:lnTo>
                  <a:pt x="0" y="1898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56582" y="1871254"/>
            <a:ext cx="14261949" cy="2232072"/>
            <a:chOff x="0" y="0"/>
            <a:chExt cx="3756234" cy="5878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56234" cy="587871"/>
            </a:xfrm>
            <a:custGeom>
              <a:avLst/>
              <a:gdLst/>
              <a:ahLst/>
              <a:cxnLst/>
              <a:rect r="r" b="b" t="t" l="l"/>
              <a:pathLst>
                <a:path h="587871" w="3756234">
                  <a:moveTo>
                    <a:pt x="3553034" y="0"/>
                  </a:moveTo>
                  <a:cubicBezTo>
                    <a:pt x="3665258" y="0"/>
                    <a:pt x="3756234" y="131599"/>
                    <a:pt x="3756234" y="293935"/>
                  </a:cubicBezTo>
                  <a:cubicBezTo>
                    <a:pt x="3756234" y="456271"/>
                    <a:pt x="3665258" y="587871"/>
                    <a:pt x="3553034" y="587871"/>
                  </a:cubicBezTo>
                  <a:lnTo>
                    <a:pt x="203200" y="587871"/>
                  </a:lnTo>
                  <a:cubicBezTo>
                    <a:pt x="90976" y="587871"/>
                    <a:pt x="0" y="456271"/>
                    <a:pt x="0" y="293935"/>
                  </a:cubicBezTo>
                  <a:cubicBezTo>
                    <a:pt x="0" y="1315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756234" cy="625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78753"/>
            <a:ext cx="5491523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12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欄位定義: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9395" y="2045790"/>
            <a:ext cx="16644040" cy="245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1.PH 值：衡量水的酸鹼度</a:t>
            </a:r>
          </a:p>
          <a:p>
            <a:pPr algn="just">
              <a:lnSpc>
                <a:spcPts val="663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馬鈴薯耐酸能力強，ㄧ般以</a:t>
            </a:r>
            <a:r>
              <a:rPr lang="en-US" sz="3999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PH 5.5 - 6.5 </a:t>
            </a:r>
            <a:r>
              <a:rPr lang="en-US" sz="3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適於塊莖成長。</a:t>
            </a:r>
          </a:p>
          <a:p>
            <a:pPr algn="just">
              <a:lnSpc>
                <a:spcPts val="6639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866624" y="8782461"/>
            <a:ext cx="6807049" cy="2487667"/>
          </a:xfrm>
          <a:custGeom>
            <a:avLst/>
            <a:gdLst/>
            <a:ahLst/>
            <a:cxnLst/>
            <a:rect r="r" b="b" t="t" l="l"/>
            <a:pathLst>
              <a:path h="2487667" w="6807049">
                <a:moveTo>
                  <a:pt x="0" y="0"/>
                </a:moveTo>
                <a:lnTo>
                  <a:pt x="6807049" y="0"/>
                </a:lnTo>
                <a:lnTo>
                  <a:pt x="6807049" y="2487667"/>
                </a:lnTo>
                <a:lnTo>
                  <a:pt x="0" y="248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5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C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8800" y="-282563"/>
            <a:ext cx="3729543" cy="1722371"/>
          </a:xfrm>
          <a:custGeom>
            <a:avLst/>
            <a:gdLst/>
            <a:ahLst/>
            <a:cxnLst/>
            <a:rect r="r" b="b" t="t" l="l"/>
            <a:pathLst>
              <a:path h="1722371" w="3729543">
                <a:moveTo>
                  <a:pt x="0" y="0"/>
                </a:moveTo>
                <a:lnTo>
                  <a:pt x="3729542" y="0"/>
                </a:lnTo>
                <a:lnTo>
                  <a:pt x="3729542" y="1722371"/>
                </a:lnTo>
                <a:lnTo>
                  <a:pt x="0" y="1722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1664">
            <a:off x="12425092" y="2746392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90095">
            <a:off x="-1182188" y="7234841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6582" y="6166293"/>
            <a:ext cx="16638298" cy="3823440"/>
            <a:chOff x="0" y="0"/>
            <a:chExt cx="4382103" cy="1006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82103" cy="1006996"/>
            </a:xfrm>
            <a:custGeom>
              <a:avLst/>
              <a:gdLst/>
              <a:ahLst/>
              <a:cxnLst/>
              <a:rect r="r" b="b" t="t" l="l"/>
              <a:pathLst>
                <a:path h="1006996" w="4382103">
                  <a:moveTo>
                    <a:pt x="4178903" y="0"/>
                  </a:moveTo>
                  <a:cubicBezTo>
                    <a:pt x="4291128" y="0"/>
                    <a:pt x="4382103" y="225424"/>
                    <a:pt x="4382103" y="503498"/>
                  </a:cubicBezTo>
                  <a:cubicBezTo>
                    <a:pt x="4382103" y="781573"/>
                    <a:pt x="4291128" y="1006996"/>
                    <a:pt x="4178903" y="1006996"/>
                  </a:cubicBezTo>
                  <a:lnTo>
                    <a:pt x="203200" y="1006996"/>
                  </a:lnTo>
                  <a:cubicBezTo>
                    <a:pt x="90976" y="1006996"/>
                    <a:pt x="0" y="781573"/>
                    <a:pt x="0" y="503498"/>
                  </a:cubicBezTo>
                  <a:cubicBezTo>
                    <a:pt x="0" y="2254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82103" cy="1045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3120" y="1280172"/>
            <a:ext cx="16701760" cy="4581234"/>
            <a:chOff x="0" y="0"/>
            <a:chExt cx="4398818" cy="1206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98818" cy="1206580"/>
            </a:xfrm>
            <a:custGeom>
              <a:avLst/>
              <a:gdLst/>
              <a:ahLst/>
              <a:cxnLst/>
              <a:rect r="r" b="b" t="t" l="l"/>
              <a:pathLst>
                <a:path h="1206580" w="4398818">
                  <a:moveTo>
                    <a:pt x="4195618" y="0"/>
                  </a:moveTo>
                  <a:cubicBezTo>
                    <a:pt x="4307842" y="0"/>
                    <a:pt x="4398818" y="270102"/>
                    <a:pt x="4398818" y="603290"/>
                  </a:cubicBezTo>
                  <a:cubicBezTo>
                    <a:pt x="4398818" y="936478"/>
                    <a:pt x="4307842" y="1206580"/>
                    <a:pt x="4195618" y="1206580"/>
                  </a:cubicBezTo>
                  <a:lnTo>
                    <a:pt x="203200" y="1206580"/>
                  </a:lnTo>
                  <a:cubicBezTo>
                    <a:pt x="90976" y="1206580"/>
                    <a:pt x="0" y="936478"/>
                    <a:pt x="0" y="603290"/>
                  </a:cubicBezTo>
                  <a:cubicBezTo>
                    <a:pt x="0" y="2701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98818" cy="1244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63409" y="1306466"/>
            <a:ext cx="15561181" cy="496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9"/>
              </a:lnSpc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4.氯胺（Chloramines）</a:t>
            </a: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：水中氯胺的濃度，對植物具有毒性。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根系毒性和吸收障礙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微生物群落失衡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土壤和水環境的長期影響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建議範圍：灌溉水中的氯胺濃度應低於 0.5 mg/L。</a:t>
            </a:r>
          </a:p>
          <a:p>
            <a:pPr algn="just">
              <a:lnSpc>
                <a:spcPts val="66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10887" y="6269354"/>
            <a:ext cx="16129840" cy="32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39"/>
              </a:lnSpc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5.硫酸鹽（Sulfate）：水中硫酸根離子濃度，提供植物所需的硫元素。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硫元素的營養作用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土壤酸化的影響</a:t>
            </a:r>
          </a:p>
          <a:p>
            <a:pPr algn="just" marL="863596" indent="-431798" lvl="1">
              <a:lnSpc>
                <a:spcPts val="6639"/>
              </a:lnSpc>
              <a:buFont typeface="Arial"/>
              <a:buChar char="•"/>
            </a:pPr>
            <a:r>
              <a:rPr lang="en-US" sz="39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建議範圍：10-50 mg/L 能提供充足的營養，又不會導致土壤酸化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6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5E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03" y="195691"/>
            <a:ext cx="15069976" cy="3723375"/>
            <a:chOff x="0" y="0"/>
            <a:chExt cx="4524631" cy="1117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4631" cy="1117911"/>
            </a:xfrm>
            <a:custGeom>
              <a:avLst/>
              <a:gdLst/>
              <a:ahLst/>
              <a:cxnLst/>
              <a:rect r="r" b="b" t="t" l="l"/>
              <a:pathLst>
                <a:path h="1117911" w="4524631">
                  <a:moveTo>
                    <a:pt x="4321431" y="0"/>
                  </a:moveTo>
                  <a:cubicBezTo>
                    <a:pt x="4433655" y="0"/>
                    <a:pt x="4524631" y="250253"/>
                    <a:pt x="4524631" y="558956"/>
                  </a:cubicBezTo>
                  <a:cubicBezTo>
                    <a:pt x="4524631" y="867658"/>
                    <a:pt x="4433655" y="1117911"/>
                    <a:pt x="4321431" y="1117911"/>
                  </a:cubicBezTo>
                  <a:lnTo>
                    <a:pt x="203200" y="1117911"/>
                  </a:lnTo>
                  <a:cubicBezTo>
                    <a:pt x="90976" y="1117911"/>
                    <a:pt x="0" y="867658"/>
                    <a:pt x="0" y="558956"/>
                  </a:cubicBezTo>
                  <a:cubicBezTo>
                    <a:pt x="0" y="2502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24631" cy="1156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6921" y="336198"/>
            <a:ext cx="15952379" cy="314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7"/>
              </a:lnSpc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6.溶解有機碳（DOC）：水中有機物分解產生的碳</a:t>
            </a:r>
          </a:p>
          <a:p>
            <a:pPr algn="just" marL="820419" indent="-410209" lvl="1">
              <a:lnSpc>
                <a:spcPts val="6307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促進微生物活性</a:t>
            </a:r>
          </a:p>
          <a:p>
            <a:pPr algn="just" marL="820419" indent="-410209" lvl="1">
              <a:lnSpc>
                <a:spcPts val="6307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增加根系健康</a:t>
            </a:r>
          </a:p>
          <a:p>
            <a:pPr algn="just" marL="820419" indent="-410209" lvl="1">
              <a:lnSpc>
                <a:spcPts val="6307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DOC過量的負面影響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261664">
            <a:off x="12193179" y="1970578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590095">
            <a:off x="-1182188" y="7234841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1866" y="6787717"/>
            <a:ext cx="3193891" cy="3499283"/>
          </a:xfrm>
          <a:custGeom>
            <a:avLst/>
            <a:gdLst/>
            <a:ahLst/>
            <a:cxnLst/>
            <a:rect r="r" b="b" t="t" l="l"/>
            <a:pathLst>
              <a:path h="3499283" w="3193891">
                <a:moveTo>
                  <a:pt x="0" y="0"/>
                </a:moveTo>
                <a:lnTo>
                  <a:pt x="3193891" y="0"/>
                </a:lnTo>
                <a:lnTo>
                  <a:pt x="3193891" y="3499283"/>
                </a:lnTo>
                <a:lnTo>
                  <a:pt x="0" y="349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80803" y="7516221"/>
            <a:ext cx="15069976" cy="2527970"/>
            <a:chOff x="0" y="0"/>
            <a:chExt cx="3969047" cy="6658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69047" cy="665803"/>
            </a:xfrm>
            <a:custGeom>
              <a:avLst/>
              <a:gdLst/>
              <a:ahLst/>
              <a:cxnLst/>
              <a:rect r="r" b="b" t="t" l="l"/>
              <a:pathLst>
                <a:path h="665803" w="3969047">
                  <a:moveTo>
                    <a:pt x="3765847" y="0"/>
                  </a:moveTo>
                  <a:cubicBezTo>
                    <a:pt x="3878071" y="0"/>
                    <a:pt x="3969047" y="149045"/>
                    <a:pt x="3969047" y="332901"/>
                  </a:cubicBezTo>
                  <a:cubicBezTo>
                    <a:pt x="3969047" y="516758"/>
                    <a:pt x="3878071" y="665803"/>
                    <a:pt x="3765847" y="665803"/>
                  </a:cubicBezTo>
                  <a:lnTo>
                    <a:pt x="203200" y="665803"/>
                  </a:lnTo>
                  <a:cubicBezTo>
                    <a:pt x="90976" y="665803"/>
                    <a:pt x="0" y="516758"/>
                    <a:pt x="0" y="332901"/>
                  </a:cubicBezTo>
                  <a:cubicBezTo>
                    <a:pt x="0" y="1490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69047" cy="703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0803" y="4316985"/>
            <a:ext cx="15069976" cy="2799186"/>
            <a:chOff x="0" y="0"/>
            <a:chExt cx="3969047" cy="7372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69047" cy="737234"/>
            </a:xfrm>
            <a:custGeom>
              <a:avLst/>
              <a:gdLst/>
              <a:ahLst/>
              <a:cxnLst/>
              <a:rect r="r" b="b" t="t" l="l"/>
              <a:pathLst>
                <a:path h="737234" w="3969047">
                  <a:moveTo>
                    <a:pt x="3765847" y="0"/>
                  </a:moveTo>
                  <a:cubicBezTo>
                    <a:pt x="3878071" y="0"/>
                    <a:pt x="3969047" y="165035"/>
                    <a:pt x="3969047" y="368617"/>
                  </a:cubicBezTo>
                  <a:cubicBezTo>
                    <a:pt x="3969047" y="572199"/>
                    <a:pt x="3878071" y="737234"/>
                    <a:pt x="3765847" y="737234"/>
                  </a:cubicBezTo>
                  <a:lnTo>
                    <a:pt x="203200" y="737234"/>
                  </a:lnTo>
                  <a:cubicBezTo>
                    <a:pt x="90976" y="737234"/>
                    <a:pt x="0" y="572199"/>
                    <a:pt x="0" y="368617"/>
                  </a:cubicBezTo>
                  <a:cubicBezTo>
                    <a:pt x="0" y="1650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69047" cy="775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569385">
            <a:off x="12277661" y="418748"/>
            <a:ext cx="2998645" cy="352781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87630" y="4314428"/>
            <a:ext cx="15561181" cy="314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7"/>
              </a:lnSpc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7.三鹵甲烷（THMs）：水中消毒副產物，對植物有潛在毒性。</a:t>
            </a:r>
          </a:p>
          <a:p>
            <a:pPr algn="just" marL="820419" indent="-410209" lvl="1">
              <a:lnSpc>
                <a:spcPts val="6307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根系健康的損害</a:t>
            </a:r>
          </a:p>
          <a:p>
            <a:pPr algn="just" marL="820419" indent="-410209" lvl="1">
              <a:lnSpc>
                <a:spcPts val="6307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抑制生長與產量下降</a:t>
            </a:r>
          </a:p>
          <a:p>
            <a:pPr algn="just">
              <a:lnSpc>
                <a:spcPts val="630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70493" y="7604999"/>
            <a:ext cx="14290596" cy="226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8.濁度（Turbidity）：水中的懸浮物濃度，影響水質和植物根系健康</a:t>
            </a:r>
          </a:p>
          <a:p>
            <a:pPr algn="l" marL="820419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影響光合作用和光照接收</a:t>
            </a:r>
          </a:p>
          <a:p>
            <a:pPr algn="l" marL="820419" indent="-410209" lvl="1">
              <a:lnSpc>
                <a:spcPts val="6079"/>
              </a:lnSpc>
              <a:buFont typeface="Arial"/>
              <a:buChar char="•"/>
            </a:pPr>
            <a:r>
              <a:rPr lang="en-US" sz="3799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改變土壤結構和水分滲透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7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85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61664">
            <a:off x="12193179" y="1970578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90095">
            <a:off x="-2754611" y="9358780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2409" y="1825232"/>
            <a:ext cx="8984297" cy="4955068"/>
            <a:chOff x="0" y="0"/>
            <a:chExt cx="3969047" cy="218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69047" cy="2189030"/>
            </a:xfrm>
            <a:custGeom>
              <a:avLst/>
              <a:gdLst/>
              <a:ahLst/>
              <a:cxnLst/>
              <a:rect r="r" b="b" t="t" l="l"/>
              <a:pathLst>
                <a:path h="2189030" w="3969047">
                  <a:moveTo>
                    <a:pt x="3765847" y="0"/>
                  </a:moveTo>
                  <a:cubicBezTo>
                    <a:pt x="3878071" y="0"/>
                    <a:pt x="3969047" y="490031"/>
                    <a:pt x="3969047" y="1094515"/>
                  </a:cubicBezTo>
                  <a:cubicBezTo>
                    <a:pt x="3969047" y="1698999"/>
                    <a:pt x="3878071" y="2189030"/>
                    <a:pt x="3765847" y="2189030"/>
                  </a:cubicBezTo>
                  <a:lnTo>
                    <a:pt x="203200" y="2189030"/>
                  </a:lnTo>
                  <a:cubicBezTo>
                    <a:pt x="90976" y="2189030"/>
                    <a:pt x="0" y="1698999"/>
                    <a:pt x="0" y="1094515"/>
                  </a:cubicBezTo>
                  <a:cubicBezTo>
                    <a:pt x="0" y="4900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1E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69047" cy="2227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933102" y="1825232"/>
            <a:ext cx="6366772" cy="7973230"/>
          </a:xfrm>
          <a:custGeom>
            <a:avLst/>
            <a:gdLst/>
            <a:ahLst/>
            <a:cxnLst/>
            <a:rect r="r" b="b" t="t" l="l"/>
            <a:pathLst>
              <a:path h="7973230" w="6366772">
                <a:moveTo>
                  <a:pt x="0" y="0"/>
                </a:moveTo>
                <a:lnTo>
                  <a:pt x="6366772" y="0"/>
                </a:lnTo>
                <a:lnTo>
                  <a:pt x="6366772" y="7973230"/>
                </a:lnTo>
                <a:lnTo>
                  <a:pt x="0" y="797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7194">
            <a:off x="3817092" y="6659498"/>
            <a:ext cx="2491642" cy="3358831"/>
          </a:xfrm>
          <a:custGeom>
            <a:avLst/>
            <a:gdLst/>
            <a:ahLst/>
            <a:cxnLst/>
            <a:rect r="r" b="b" t="t" l="l"/>
            <a:pathLst>
              <a:path h="3358831" w="2491642">
                <a:moveTo>
                  <a:pt x="0" y="0"/>
                </a:moveTo>
                <a:lnTo>
                  <a:pt x="2491642" y="0"/>
                </a:lnTo>
                <a:lnTo>
                  <a:pt x="2491642" y="3358832"/>
                </a:lnTo>
                <a:lnTo>
                  <a:pt x="0" y="3358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6850" y="3158507"/>
            <a:ext cx="6578375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0:代表水質對於馬鈴薯不好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850" y="486999"/>
            <a:ext cx="87922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欄位詳細介紹:Check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0514" y="2046623"/>
            <a:ext cx="4530179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名目類別:類別有0和1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850" y="4267845"/>
            <a:ext cx="6578375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1:代表水質對於馬鈴薯較好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850" y="5379729"/>
            <a:ext cx="6273105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5B4F4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將以這欄位來作為模型的目標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1127" y="813389"/>
            <a:ext cx="4342954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D9D9D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分類之後的各項數量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8 頁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80193" y="0"/>
            <a:ext cx="9435470" cy="10287000"/>
            <a:chOff x="0" y="0"/>
            <a:chExt cx="24850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0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5062">
                  <a:moveTo>
                    <a:pt x="0" y="0"/>
                  </a:moveTo>
                  <a:lnTo>
                    <a:pt x="2485062" y="0"/>
                  </a:lnTo>
                  <a:lnTo>
                    <a:pt x="24850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85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8506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8223" y="3341999"/>
            <a:ext cx="6058831" cy="4994180"/>
          </a:xfrm>
          <a:custGeom>
            <a:avLst/>
            <a:gdLst/>
            <a:ahLst/>
            <a:cxnLst/>
            <a:rect r="r" b="b" t="t" l="l"/>
            <a:pathLst>
              <a:path h="4994180" w="6058831">
                <a:moveTo>
                  <a:pt x="0" y="0"/>
                </a:moveTo>
                <a:lnTo>
                  <a:pt x="6058831" y="0"/>
                </a:lnTo>
                <a:lnTo>
                  <a:pt x="6058831" y="4994180"/>
                </a:lnTo>
                <a:lnTo>
                  <a:pt x="0" y="499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78195" y="3341999"/>
            <a:ext cx="10927252" cy="3530556"/>
          </a:xfrm>
          <a:custGeom>
            <a:avLst/>
            <a:gdLst/>
            <a:ahLst/>
            <a:cxnLst/>
            <a:rect r="r" b="b" t="t" l="l"/>
            <a:pathLst>
              <a:path h="3530556" w="10927252">
                <a:moveTo>
                  <a:pt x="0" y="0"/>
                </a:moveTo>
                <a:lnTo>
                  <a:pt x="10927252" y="0"/>
                </a:lnTo>
                <a:lnTo>
                  <a:pt x="10927252" y="3530556"/>
                </a:lnTo>
                <a:lnTo>
                  <a:pt x="0" y="353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53" t="0" r="-7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26651" y="7655961"/>
            <a:ext cx="1789116" cy="1789116"/>
          </a:xfrm>
          <a:custGeom>
            <a:avLst/>
            <a:gdLst/>
            <a:ahLst/>
            <a:cxnLst/>
            <a:rect r="r" b="b" t="t" l="l"/>
            <a:pathLst>
              <a:path h="1789116" w="1789116">
                <a:moveTo>
                  <a:pt x="0" y="0"/>
                </a:moveTo>
                <a:lnTo>
                  <a:pt x="1789116" y="0"/>
                </a:lnTo>
                <a:lnTo>
                  <a:pt x="1789116" y="1789116"/>
                </a:lnTo>
                <a:lnTo>
                  <a:pt x="0" y="178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14047"/>
            <a:ext cx="643345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 spc="-119">
                <a:solidFill>
                  <a:srgbClr val="FAF9F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資料清理</a:t>
            </a:r>
            <a:r>
              <a:rPr lang="en-US" sz="7999" spc="-119">
                <a:solidFill>
                  <a:srgbClr val="FAF9F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925214"/>
            <a:ext cx="6855277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3999"/>
              </a:lnSpc>
              <a:buFont typeface="Arial"/>
              <a:buChar char="•"/>
            </a:pPr>
            <a:r>
              <a:rPr lang="en-US" sz="3199">
                <a:solidFill>
                  <a:srgbClr val="FAF9F4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print(df_renamed.isnull().sum())</a:t>
            </a:r>
          </a:p>
          <a:p>
            <a:pPr algn="l" marL="0" indent="0" lvl="1">
              <a:lnSpc>
                <a:spcPts val="39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84021" y="1820439"/>
            <a:ext cx="5573305" cy="59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4" indent="-345442" lvl="1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df_renamed.describe()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84021" y="8118402"/>
            <a:ext cx="5954897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  <a:spcBef>
                <a:spcPct val="0"/>
              </a:spcBef>
            </a:pP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決定用</a:t>
            </a:r>
            <a:r>
              <a:rPr lang="en-US" sz="3800">
                <a:solidFill>
                  <a:srgbClr val="E9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中位數</a:t>
            </a:r>
            <a:r>
              <a:rPr lang="en-US" sz="3800">
                <a:solidFill>
                  <a:srgbClr val="13202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填補缺失值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第 9 頁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DAGV2XkaGSE</dc:identifier>
  <dcterms:modified xsi:type="dcterms:W3CDTF">2011-08-01T06:04:30Z</dcterms:modified>
  <cp:revision>1</cp:revision>
  <dc:title>農作物的水質數據集</dc:title>
</cp:coreProperties>
</file>